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1" r:id="rId2"/>
    <p:sldId id="333" r:id="rId3"/>
    <p:sldId id="303" r:id="rId4"/>
    <p:sldId id="259" r:id="rId5"/>
    <p:sldId id="302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3" r:id="rId18"/>
    <p:sldId id="320" r:id="rId19"/>
    <p:sldId id="324" r:id="rId20"/>
    <p:sldId id="321" r:id="rId21"/>
    <p:sldId id="327" r:id="rId22"/>
    <p:sldId id="328" r:id="rId23"/>
    <p:sldId id="325" r:id="rId24"/>
    <p:sldId id="322" r:id="rId25"/>
    <p:sldId id="326" r:id="rId26"/>
    <p:sldId id="329" r:id="rId27"/>
    <p:sldId id="330" r:id="rId28"/>
    <p:sldId id="332" r:id="rId29"/>
    <p:sldId id="33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24FCA5"/>
    <a:srgbClr val="99CCFF"/>
    <a:srgbClr val="FFFF21"/>
    <a:srgbClr val="98FED5"/>
    <a:srgbClr val="FD8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2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26D7D-80F4-49CE-BCCE-CA8AE7AA0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46B8A-B037-464A-ACB1-DDA1E9F7D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938E1-5746-4064-B22F-5DD281B8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9549-8BB4-4496-9140-8FC876F4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372D-DBCC-476C-8C65-C07409A7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4119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4805-890C-4EBE-A810-24158E55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67B6F-CBD1-461A-8519-2E6F4C7CB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AE9DF-FDA1-4203-B8AA-195CE110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C9EF0-42DD-4C38-B8AE-17196EFAC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6E409-E176-4FBA-8104-BE5A4FE7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52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08F080-5D78-420D-A8EF-1CABC02226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E5BD9-AE8E-4AE8-8534-899255472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02FCD-8BC9-4810-B63E-384A537E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D7706-42B1-4A16-A023-04576A89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04731-EFB2-468B-A12F-B8D102F4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3633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2696-D674-4733-8D5A-84953C4F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B48FE-27F1-4041-945C-B0BE1BF01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DDF2C-5A4A-400F-977F-2749A02C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7CF2-FF3E-4C8B-BC0C-5E68D8F9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01392-86FA-4AD4-ADAE-B4E930D7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512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3E5F-D3E7-4107-94E2-6BA932E2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45281-12F9-4CB0-8583-32194797F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726AA-CAC6-44C5-AC9D-25CE64A3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EAFF-3DAF-48B6-942B-183C7256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6AD-67F5-4BE7-9726-10F6A3E6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7000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CD5A-B2C7-4FDF-A26B-C8F44641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AD36-472F-40A5-ADA3-D38F7920F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660BB-9AF7-41A3-814B-AD365520E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B17D4-CD19-42E5-AB90-95D6B2B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626C6-3CD0-49EC-8980-CE2819A4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54AC1-BEE5-47BC-B8F3-68EC9499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404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C6D-BCED-42F2-8052-0FCA8403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90ECC-6B4A-480D-9BBC-15603F8E8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4E30C-8012-44F5-A063-D549E0DA8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EA4F57-2D85-4744-A422-1F223BBAF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8DDFB-4417-45EB-846B-37AA7B35A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37A2A-F927-4FC8-89E6-4F7BE57E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F705E-923D-4EDD-946A-B0D1C2D1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C80B2-D0DF-4B84-8757-5E751AC8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4100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0CF8-3EAF-4E18-9D3A-E1938EFE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BC4C4-6118-43BB-966D-71796712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272B3-1E1C-4032-85E8-C1CD1853D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F738-525D-4EE3-A74E-73D50264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2054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A3F6D-9098-45D3-B1F2-41CAA60D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A26A6-A77E-411B-BBC4-0EE7B9A7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67877-75D5-469F-9CF7-F7E3CBB4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200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057F-F3E6-4D0B-A143-87677A36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460C6-BECC-4C88-A3E4-627811BC2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A7302-BB5A-4FA0-8EF4-BDA3B539C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17AE2-A0AE-47A8-8254-C9326F4C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5A9D9-646F-4A15-8112-6CFC91F2B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DA6DD-595F-4CC6-8AC6-99543A58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905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A1C0D-E91A-44D4-BD6A-19275CF4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29375F-E553-4ED3-93E8-80992B1EE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42292-2D47-431F-B7D3-489A9E061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09154-2D24-48C2-9C0B-D60FD3B4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7B70B-8DB2-492C-9A3E-2D4A1C57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84CCE-8951-4B75-A960-96D1E999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113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58F2A-E572-4974-A7C8-0C56B67F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DEBD4-3D64-4FA2-B5FF-6B7A4DDF2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B46BC-4EED-4CE5-92E0-076A954C8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F65FB-8283-4611-BEBC-60778266C32E}" type="datetimeFigureOut">
              <a:rPr lang="en-SG" smtClean="0"/>
              <a:t>5/3/2021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E7DE4-2595-4F26-A86D-650E3053A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8263C-569F-4D99-9C89-099F3F03E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B810F-3334-4D20-AE8F-8E3683E57D8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569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4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51F6BBA3-6680-4FD9-89D1-C6AC4A2B8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38" y="440267"/>
            <a:ext cx="4199924" cy="597745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24D3AB53-462E-4B12-903F-9E68EAB64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58" y="440267"/>
            <a:ext cx="3489259" cy="597745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AF9411-34A9-423D-A4EA-626AD1BC1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5" y="440267"/>
            <a:ext cx="3866527" cy="597745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772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362886" y="1019066"/>
            <a:ext cx="3435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THE DATA BALANCED ?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C998F-484F-4EE2-839A-D71786F6F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83" y="1760641"/>
            <a:ext cx="3128630" cy="4714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579A1-17C5-453D-8533-2CBFE6FA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357"/>
          <a:stretch/>
        </p:blipFill>
        <p:spPr>
          <a:xfrm>
            <a:off x="2321846" y="1760641"/>
            <a:ext cx="3162300" cy="3343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C1DCC-CE78-4402-9AE7-EBFD1ABC9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217"/>
          <a:stretch/>
        </p:blipFill>
        <p:spPr>
          <a:xfrm>
            <a:off x="2321846" y="5249759"/>
            <a:ext cx="3162300" cy="1333745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96E778D-BCB0-41D3-BFC1-CE3321609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8297" y="4975263"/>
            <a:ext cx="914400" cy="914400"/>
          </a:xfrm>
          <a:prstGeom prst="rect">
            <a:avLst/>
          </a:prstGeom>
        </p:spPr>
      </p:pic>
      <p:sp>
        <p:nvSpPr>
          <p:cNvPr id="19" name="Arrow: Left 18">
            <a:extLst>
              <a:ext uri="{FF2B5EF4-FFF2-40B4-BE49-F238E27FC236}">
                <a16:creationId xmlns:a16="http://schemas.microsoft.com/office/drawing/2014/main" id="{DA33094F-8DDE-42CD-B2A4-C985C8ECFF31}"/>
              </a:ext>
            </a:extLst>
          </p:cNvPr>
          <p:cNvSpPr/>
          <p:nvPr/>
        </p:nvSpPr>
        <p:spPr>
          <a:xfrm rot="10800000">
            <a:off x="1713834" y="4781550"/>
            <a:ext cx="714375" cy="276225"/>
          </a:xfrm>
          <a:prstGeom prst="leftArrow">
            <a:avLst/>
          </a:prstGeom>
          <a:gradFill>
            <a:gsLst>
              <a:gs pos="0">
                <a:srgbClr val="00B050"/>
              </a:gs>
              <a:gs pos="74000">
                <a:srgbClr val="92D050"/>
              </a:gs>
              <a:gs pos="83000">
                <a:srgbClr val="24FCA5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987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362886" y="1019066"/>
            <a:ext cx="3435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 PRE-PROCESSING &amp; EDA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78A10-27ED-48C7-B417-F33C7D897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960" y="2317955"/>
            <a:ext cx="3467100" cy="3590925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C19C2F52-D254-458A-9155-4DC480062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2372" y="18982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362886" y="1019066"/>
            <a:ext cx="3435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 PRE-PROCESSING &amp; EDA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DA1B1-66EC-4FE0-9998-F24486634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860" y="1898240"/>
            <a:ext cx="4352925" cy="45243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02D5C7-6FF4-4FB8-AB41-D7A8E9C2D12C}"/>
              </a:ext>
            </a:extLst>
          </p:cNvPr>
          <p:cNvCxnSpPr/>
          <p:nvPr/>
        </p:nvCxnSpPr>
        <p:spPr>
          <a:xfrm>
            <a:off x="5029200" y="3971925"/>
            <a:ext cx="561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68E7D7-E7EE-47FE-B020-111DAD2C23BB}"/>
              </a:ext>
            </a:extLst>
          </p:cNvPr>
          <p:cNvCxnSpPr/>
          <p:nvPr/>
        </p:nvCxnSpPr>
        <p:spPr>
          <a:xfrm>
            <a:off x="5029200" y="4371975"/>
            <a:ext cx="561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AD2DB0-591D-4E72-8571-B82BA39F4E5B}"/>
              </a:ext>
            </a:extLst>
          </p:cNvPr>
          <p:cNvCxnSpPr/>
          <p:nvPr/>
        </p:nvCxnSpPr>
        <p:spPr>
          <a:xfrm>
            <a:off x="5029200" y="4572000"/>
            <a:ext cx="561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EE575B5-7B78-4D82-85CD-BB9E40ECC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019" y="1898239"/>
            <a:ext cx="4380287" cy="4524375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B1776CF8-504C-4F14-8C54-E6C22793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81940" y="5729889"/>
            <a:ext cx="9144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F024D9-5D31-48B3-B658-93E62B46D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268" y="2507745"/>
            <a:ext cx="9867464" cy="27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8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362886" y="1019066"/>
            <a:ext cx="3435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 PRE-PROCESSING &amp; EDA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00591-95A3-4CEF-9199-8D776B68A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697" y="1856445"/>
            <a:ext cx="6372225" cy="163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A89E8B-87BA-4AC9-AB4B-7641CA0CF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396" y="3694273"/>
            <a:ext cx="8124825" cy="246697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15CFC3-85D4-4A06-9D03-20B80C617118}"/>
              </a:ext>
            </a:extLst>
          </p:cNvPr>
          <p:cNvCxnSpPr/>
          <p:nvPr/>
        </p:nvCxnSpPr>
        <p:spPr>
          <a:xfrm>
            <a:off x="4953000" y="2190750"/>
            <a:ext cx="60007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PRE-PROCESSING &amp; EDA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B2CBA-E624-4130-8E77-1741FD7F0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25" y="4157794"/>
            <a:ext cx="7427421" cy="2339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8A1C3-45A3-4FFB-AB13-913C3AAAB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26" y="1794954"/>
            <a:ext cx="3646361" cy="2140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88FC06-AA81-4F4B-B06D-21D573485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886" y="1794953"/>
            <a:ext cx="3646361" cy="2140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D4B8EE-06E7-4C3F-8B30-D06CDC587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7782" y="1794953"/>
            <a:ext cx="3514654" cy="37223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E8EA40-205B-4B4E-A918-4D2895E1C0B7}"/>
              </a:ext>
            </a:extLst>
          </p:cNvPr>
          <p:cNvCxnSpPr>
            <a:cxnSpLocks/>
          </p:cNvCxnSpPr>
          <p:nvPr/>
        </p:nvCxnSpPr>
        <p:spPr>
          <a:xfrm>
            <a:off x="3366666" y="4524375"/>
            <a:ext cx="1188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61187A-399B-4F31-886A-83C8D532862F}"/>
              </a:ext>
            </a:extLst>
          </p:cNvPr>
          <p:cNvSpPr txBox="1"/>
          <p:nvPr/>
        </p:nvSpPr>
        <p:spPr>
          <a:xfrm>
            <a:off x="581826" y="2136122"/>
            <a:ext cx="3646361" cy="553998"/>
          </a:xfrm>
          <a:prstGeom prst="rect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top posts have</a:t>
            </a:r>
          </a:p>
          <a:p>
            <a:pPr algn="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around 3000-ish likes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89455D-75AD-40D3-945E-75C4433945AA}"/>
              </a:ext>
            </a:extLst>
          </p:cNvPr>
          <p:cNvSpPr txBox="1"/>
          <p:nvPr/>
        </p:nvSpPr>
        <p:spPr>
          <a:xfrm>
            <a:off x="4362886" y="2132869"/>
            <a:ext cx="3646361" cy="553998"/>
          </a:xfrm>
          <a:prstGeom prst="rect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hashtags not necessarily</a:t>
            </a:r>
          </a:p>
          <a:p>
            <a:pPr algn="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!= top post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CAB34D-498C-472A-AB64-9E91E0DD99D1}"/>
              </a:ext>
            </a:extLst>
          </p:cNvPr>
          <p:cNvSpPr txBox="1"/>
          <p:nvPr/>
        </p:nvSpPr>
        <p:spPr>
          <a:xfrm>
            <a:off x="8152349" y="2132869"/>
            <a:ext cx="3646361" cy="584775"/>
          </a:xfrm>
          <a:prstGeom prst="rect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Images need to be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relatively sizable.</a:t>
            </a:r>
          </a:p>
        </p:txBody>
      </p:sp>
    </p:spTree>
    <p:extLst>
      <p:ext uri="{BB962C8B-B14F-4D97-AF65-F5344CB8AC3E}">
        <p14:creationId xmlns:p14="http://schemas.microsoft.com/office/powerpoint/2010/main" val="27232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PRE-PROCESSING &amp; EDA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8E465-2903-49E1-80A8-C1F1A5E98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25" y="2422529"/>
            <a:ext cx="9582150" cy="28956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F7B627-ABCA-45F3-A99B-0E2D3028E6DF}"/>
              </a:ext>
            </a:extLst>
          </p:cNvPr>
          <p:cNvCxnSpPr>
            <a:cxnSpLocks/>
          </p:cNvCxnSpPr>
          <p:nvPr/>
        </p:nvCxnSpPr>
        <p:spPr>
          <a:xfrm>
            <a:off x="1956966" y="2714625"/>
            <a:ext cx="1332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631F6E-50AF-4761-AA44-ECBE6E6FD8A7}"/>
              </a:ext>
            </a:extLst>
          </p:cNvPr>
          <p:cNvCxnSpPr>
            <a:cxnSpLocks/>
          </p:cNvCxnSpPr>
          <p:nvPr/>
        </p:nvCxnSpPr>
        <p:spPr>
          <a:xfrm>
            <a:off x="4976391" y="2714625"/>
            <a:ext cx="936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1D6513-0DA9-4BEB-B0E9-E2F83DCC9C93}"/>
              </a:ext>
            </a:extLst>
          </p:cNvPr>
          <p:cNvCxnSpPr>
            <a:cxnSpLocks/>
          </p:cNvCxnSpPr>
          <p:nvPr/>
        </p:nvCxnSpPr>
        <p:spPr>
          <a:xfrm>
            <a:off x="1956966" y="4972050"/>
            <a:ext cx="1512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DCC400-4179-4834-81D4-FE65C47CA4C6}"/>
              </a:ext>
            </a:extLst>
          </p:cNvPr>
          <p:cNvCxnSpPr>
            <a:cxnSpLocks/>
          </p:cNvCxnSpPr>
          <p:nvPr/>
        </p:nvCxnSpPr>
        <p:spPr>
          <a:xfrm>
            <a:off x="5156391" y="4972050"/>
            <a:ext cx="1800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AF33716-9343-450C-A1BF-E5E688DBA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270" y="1789216"/>
            <a:ext cx="2476500" cy="46958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32CEC4-8AEE-413A-9A51-BFF3F3673231}"/>
              </a:ext>
            </a:extLst>
          </p:cNvPr>
          <p:cNvSpPr/>
          <p:nvPr/>
        </p:nvSpPr>
        <p:spPr>
          <a:xfrm>
            <a:off x="8058150" y="4795423"/>
            <a:ext cx="2638425" cy="1786349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71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165987" y="1013183"/>
            <a:ext cx="58708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PREP DATA FOR TRAINING &amp; TESTING  |  FEATURE SCALING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37B64-BDFE-477F-AA3F-DAC739BE2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98157"/>
            <a:ext cx="7010400" cy="1438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99199A-3C5A-4BD6-AD67-76D710DF9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661" y="1775972"/>
            <a:ext cx="10041723" cy="376064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1983E2-0153-490A-8042-8CD80FC227A5}"/>
              </a:ext>
            </a:extLst>
          </p:cNvPr>
          <p:cNvSpPr/>
          <p:nvPr/>
        </p:nvSpPr>
        <p:spPr>
          <a:xfrm>
            <a:off x="5686425" y="2317582"/>
            <a:ext cx="1066800" cy="29973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161B05-FC9E-4059-8000-2E2E5D669DDD}"/>
              </a:ext>
            </a:extLst>
          </p:cNvPr>
          <p:cNvSpPr/>
          <p:nvPr/>
        </p:nvSpPr>
        <p:spPr>
          <a:xfrm>
            <a:off x="2457450" y="2307358"/>
            <a:ext cx="708537" cy="29973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27E88-84D2-4BBF-877F-B25AB8993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3692612"/>
            <a:ext cx="53625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1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7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BASELINE MODEL USING LOGISTIC REGRESSION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11EA8-A031-45EA-B5FE-942962E8B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202"/>
          <a:stretch/>
        </p:blipFill>
        <p:spPr>
          <a:xfrm>
            <a:off x="2571750" y="1898241"/>
            <a:ext cx="8227556" cy="4704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D80CFF-55F0-4CEB-86CE-A0046DEBB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28"/>
          <a:stretch/>
        </p:blipFill>
        <p:spPr>
          <a:xfrm>
            <a:off x="2571750" y="2607224"/>
            <a:ext cx="8227556" cy="23655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492F4B-F7C2-4A9A-A062-226AE61736AE}"/>
              </a:ext>
            </a:extLst>
          </p:cNvPr>
          <p:cNvSpPr txBox="1"/>
          <p:nvPr/>
        </p:nvSpPr>
        <p:spPr>
          <a:xfrm>
            <a:off x="199380" y="1924697"/>
            <a:ext cx="217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 classifier in an object</a:t>
            </a:r>
            <a:endParaRPr lang="en-SG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CA31BE-F798-4AED-AF10-DE6A123DC073}"/>
              </a:ext>
            </a:extLst>
          </p:cNvPr>
          <p:cNvSpPr txBox="1"/>
          <p:nvPr/>
        </p:nvSpPr>
        <p:spPr>
          <a:xfrm>
            <a:off x="199380" y="2637379"/>
            <a:ext cx="21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75% of the data for Training &amp; Validation…</a:t>
            </a:r>
            <a:endParaRPr lang="en-SG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A8A5CC-6AFC-4681-82A6-2BECF5019012}"/>
              </a:ext>
            </a:extLst>
          </p:cNvPr>
          <p:cNvSpPr txBox="1"/>
          <p:nvPr/>
        </p:nvSpPr>
        <p:spPr>
          <a:xfrm>
            <a:off x="199380" y="4421431"/>
            <a:ext cx="21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F1 scores are only in the low 80’ s…</a:t>
            </a:r>
            <a:endParaRPr lang="en-SG" sz="14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9D4EA8-A92B-4E9D-BCF8-F50BE371788D}"/>
              </a:ext>
            </a:extLst>
          </p:cNvPr>
          <p:cNvSpPr/>
          <p:nvPr/>
        </p:nvSpPr>
        <p:spPr>
          <a:xfrm>
            <a:off x="2447925" y="4343400"/>
            <a:ext cx="8429625" cy="7239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3E6E644-C09C-40CB-8519-0B9544502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21" y="1621971"/>
            <a:ext cx="442628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9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track and field&#10;&#10;Description automatically generated">
            <a:extLst>
              <a:ext uri="{FF2B5EF4-FFF2-40B4-BE49-F238E27FC236}">
                <a16:creationId xmlns:a16="http://schemas.microsoft.com/office/drawing/2014/main" id="{68A354E8-87B5-49B0-A60E-E29017E34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17" y="1818825"/>
            <a:ext cx="4953212" cy="466388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A57F2C1-2714-4520-8D67-D68970B36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95" y="1670891"/>
            <a:ext cx="4300020" cy="4959758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ML_MODEL_ONE : LOGISTIC REGRESSION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6CD65-79A3-47CA-B9CD-E2530BFB62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230"/>
          <a:stretch/>
        </p:blipFill>
        <p:spPr>
          <a:xfrm>
            <a:off x="2334241" y="1670891"/>
            <a:ext cx="8533168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B74626-03D8-4873-A858-E73D56B134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19" b="42243"/>
          <a:stretch/>
        </p:blipFill>
        <p:spPr>
          <a:xfrm>
            <a:off x="2334241" y="2468682"/>
            <a:ext cx="8533168" cy="4170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E8B6F-853A-4CFA-B580-B7573D4E4CD2}"/>
              </a:ext>
            </a:extLst>
          </p:cNvPr>
          <p:cNvSpPr txBox="1"/>
          <p:nvPr/>
        </p:nvSpPr>
        <p:spPr>
          <a:xfrm>
            <a:off x="161251" y="1670891"/>
            <a:ext cx="2172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 classifier in an object</a:t>
            </a:r>
            <a:r>
              <a:rPr lang="en-SG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utilize all processors to run in parallel…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680F17-8028-45F4-BA76-711101F9CACE}"/>
              </a:ext>
            </a:extLst>
          </p:cNvPr>
          <p:cNvSpPr txBox="1"/>
          <p:nvPr/>
        </p:nvSpPr>
        <p:spPr>
          <a:xfrm>
            <a:off x="161251" y="2537758"/>
            <a:ext cx="217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Hyperparameter tuning…</a:t>
            </a:r>
            <a:endParaRPr lang="en-SG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0E11030A-3E4C-45A8-A384-7F9E5D38131D}"/>
              </a:ext>
            </a:extLst>
          </p:cNvPr>
          <p:cNvSpPr/>
          <p:nvPr/>
        </p:nvSpPr>
        <p:spPr>
          <a:xfrm>
            <a:off x="6254205" y="1741133"/>
            <a:ext cx="885825" cy="445797"/>
          </a:xfrm>
          <a:prstGeom prst="borderCallout1">
            <a:avLst>
              <a:gd name="adj1" fmla="val 93532"/>
              <a:gd name="adj2" fmla="val 1344"/>
              <a:gd name="adj3" fmla="val 309069"/>
              <a:gd name="adj4" fmla="val -124354"/>
            </a:avLst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Manhattan</a:t>
            </a:r>
          </a:p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endParaRPr lang="en-SG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7D4BE554-FC35-463B-8453-37AD4219FAE8}"/>
              </a:ext>
            </a:extLst>
          </p:cNvPr>
          <p:cNvSpPr/>
          <p:nvPr/>
        </p:nvSpPr>
        <p:spPr>
          <a:xfrm>
            <a:off x="7359289" y="2224307"/>
            <a:ext cx="885825" cy="445797"/>
          </a:xfrm>
          <a:prstGeom prst="borderCallout1">
            <a:avLst>
              <a:gd name="adj1" fmla="val 93532"/>
              <a:gd name="adj2" fmla="val 1344"/>
              <a:gd name="adj3" fmla="val 225741"/>
              <a:gd name="adj4" fmla="val -181343"/>
            </a:avLst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Euclidean</a:t>
            </a:r>
          </a:p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endParaRPr lang="en-SG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738A5E83-966C-42D8-82DD-8E2E5F133962}"/>
              </a:ext>
            </a:extLst>
          </p:cNvPr>
          <p:cNvSpPr/>
          <p:nvPr/>
        </p:nvSpPr>
        <p:spPr>
          <a:xfrm>
            <a:off x="8245114" y="2845535"/>
            <a:ext cx="2332091" cy="752928"/>
          </a:xfrm>
          <a:prstGeom prst="borderCallout1">
            <a:avLst>
              <a:gd name="adj1" fmla="val 93532"/>
              <a:gd name="adj2" fmla="val 1344"/>
              <a:gd name="adj3" fmla="val 53804"/>
              <a:gd name="adj4" fmla="val -58067"/>
            </a:avLst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2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egularized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regression method that </a:t>
            </a:r>
            <a:r>
              <a:rPr lang="en-US" sz="12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linearly combines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the </a:t>
            </a:r>
            <a:r>
              <a:rPr lang="en-US" sz="12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200" b="0" i="1" strike="noStrike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12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200" b="0" i="1" strike="noStrike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penalties of the </a:t>
            </a:r>
            <a:r>
              <a:rPr lang="en-US" sz="12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lasso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1200" b="0" i="1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ridge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methods</a:t>
            </a:r>
            <a:endParaRPr lang="en-SG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C56D07D5-DB0A-42AE-B1E6-455B640F1A03}"/>
              </a:ext>
            </a:extLst>
          </p:cNvPr>
          <p:cNvSpPr/>
          <p:nvPr/>
        </p:nvSpPr>
        <p:spPr>
          <a:xfrm>
            <a:off x="8245114" y="3777630"/>
            <a:ext cx="1229409" cy="445797"/>
          </a:xfrm>
          <a:prstGeom prst="borderCallout1">
            <a:avLst>
              <a:gd name="adj1" fmla="val 93532"/>
              <a:gd name="adj2" fmla="val 1344"/>
              <a:gd name="adj3" fmla="val 118910"/>
              <a:gd name="adj4" fmla="val -173045"/>
            </a:avLst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Avg w/o caring about proportion</a:t>
            </a:r>
            <a:endParaRPr lang="en-SG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oy, doll, white&#10;&#10;Description automatically generated">
            <a:extLst>
              <a:ext uri="{FF2B5EF4-FFF2-40B4-BE49-F238E27FC236}">
                <a16:creationId xmlns:a16="http://schemas.microsoft.com/office/drawing/2014/main" id="{1F6A2B18-9544-43FA-B17C-76F57639C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07" y="2874110"/>
            <a:ext cx="966854" cy="9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9" grpId="0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track and field&#10;&#10;Description automatically generated">
            <a:extLst>
              <a:ext uri="{FF2B5EF4-FFF2-40B4-BE49-F238E27FC236}">
                <a16:creationId xmlns:a16="http://schemas.microsoft.com/office/drawing/2014/main" id="{68A354E8-87B5-49B0-A60E-E29017E34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17" y="1818825"/>
            <a:ext cx="4953212" cy="466388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A57F2C1-2714-4520-8D67-D68970B36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95" y="1670891"/>
            <a:ext cx="4300020" cy="4959758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ML_MODEL_ONE : LOGISTIC REGRESSION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E8B6F-853A-4CFA-B580-B7573D4E4CD2}"/>
              </a:ext>
            </a:extLst>
          </p:cNvPr>
          <p:cNvSpPr txBox="1"/>
          <p:nvPr/>
        </p:nvSpPr>
        <p:spPr>
          <a:xfrm>
            <a:off x="161251" y="1670891"/>
            <a:ext cx="217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best hyperparameters…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680F17-8028-45F4-BA76-711101F9CACE}"/>
              </a:ext>
            </a:extLst>
          </p:cNvPr>
          <p:cNvSpPr txBox="1"/>
          <p:nvPr/>
        </p:nvSpPr>
        <p:spPr>
          <a:xfrm>
            <a:off x="134137" y="3768307"/>
            <a:ext cx="217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best estimators…</a:t>
            </a:r>
            <a:endParaRPr lang="en-SG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860540-80F3-43C9-8145-48F20F96DE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897" b="13730"/>
          <a:stretch/>
        </p:blipFill>
        <p:spPr>
          <a:xfrm>
            <a:off x="2613326" y="1641299"/>
            <a:ext cx="7187899" cy="19879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C0E3FF-266D-40D4-92F0-A271517B27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7224"/>
          <a:stretch/>
        </p:blipFill>
        <p:spPr>
          <a:xfrm>
            <a:off x="2613325" y="3741337"/>
            <a:ext cx="7187899" cy="895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E7274-26D2-4BEA-AE0D-C1D0C4A8F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3326" y="4733369"/>
            <a:ext cx="6216349" cy="19712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A0A16C-F8C0-46E8-8388-19810AC94421}"/>
              </a:ext>
            </a:extLst>
          </p:cNvPr>
          <p:cNvSpPr txBox="1"/>
          <p:nvPr/>
        </p:nvSpPr>
        <p:spPr>
          <a:xfrm>
            <a:off x="134136" y="4729031"/>
            <a:ext cx="233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Predicting with the Test data</a:t>
            </a:r>
            <a:r>
              <a:rPr lang="en-SG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SG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results are…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449710-B087-4EFB-BEE2-721D289330D7}"/>
              </a:ext>
            </a:extLst>
          </p:cNvPr>
          <p:cNvSpPr txBox="1"/>
          <p:nvPr/>
        </p:nvSpPr>
        <p:spPr>
          <a:xfrm>
            <a:off x="134135" y="5959494"/>
            <a:ext cx="233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F1 scores are in the high </a:t>
            </a:r>
          </a:p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80’ s!</a:t>
            </a:r>
          </a:p>
        </p:txBody>
      </p:sp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225F38B1-9EB3-4BFB-B71F-E57BA07DD3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3165" y="3359227"/>
            <a:ext cx="367314" cy="367314"/>
          </a:xfrm>
          <a:prstGeom prst="rect">
            <a:avLst/>
          </a:prstGeom>
        </p:spPr>
      </p:pic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43BDFD54-AD73-49D1-9B81-1B594ABE3A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7843" y="5700700"/>
            <a:ext cx="367314" cy="3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57D35C5D-3D2B-46B8-BF94-F7F88882C304}"/>
              </a:ext>
            </a:extLst>
          </p:cNvPr>
          <p:cNvSpPr/>
          <p:nvPr/>
        </p:nvSpPr>
        <p:spPr>
          <a:xfrm>
            <a:off x="3524247" y="957260"/>
            <a:ext cx="5143501" cy="5153025"/>
          </a:xfrm>
          <a:prstGeom prst="flowChartConnector">
            <a:avLst/>
          </a:prstGeom>
          <a:noFill/>
          <a:ln w="425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D84EB0-A624-4095-9D6C-51584B18A7ED}"/>
              </a:ext>
            </a:extLst>
          </p:cNvPr>
          <p:cNvSpPr txBox="1"/>
          <p:nvPr/>
        </p:nvSpPr>
        <p:spPr>
          <a:xfrm>
            <a:off x="4029073" y="1074506"/>
            <a:ext cx="41338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>
                <a:solidFill>
                  <a:schemeClr val="bg1">
                    <a:lumMod val="8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3</a:t>
            </a:r>
            <a:endParaRPr lang="en-SG" sz="30000" dirty="0">
              <a:solidFill>
                <a:schemeClr val="bg1">
                  <a:lumMod val="8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C7FA6-4BEB-44C6-8079-EAA63A84629A}"/>
              </a:ext>
            </a:extLst>
          </p:cNvPr>
          <p:cNvSpPr txBox="1"/>
          <p:nvPr/>
        </p:nvSpPr>
        <p:spPr>
          <a:xfrm>
            <a:off x="4029073" y="1074506"/>
            <a:ext cx="41338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>
                <a:solidFill>
                  <a:schemeClr val="bg1">
                    <a:lumMod val="8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2</a:t>
            </a:r>
            <a:endParaRPr lang="en-SG" sz="30000" dirty="0">
              <a:solidFill>
                <a:schemeClr val="bg1">
                  <a:lumMod val="8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DBB50-4BE3-46D7-ACFB-4AC7CA5A57B5}"/>
              </a:ext>
            </a:extLst>
          </p:cNvPr>
          <p:cNvSpPr txBox="1"/>
          <p:nvPr/>
        </p:nvSpPr>
        <p:spPr>
          <a:xfrm>
            <a:off x="4029072" y="1074505"/>
            <a:ext cx="41338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>
                <a:solidFill>
                  <a:schemeClr val="bg1">
                    <a:lumMod val="8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1</a:t>
            </a:r>
            <a:endParaRPr lang="en-SG" sz="30000" dirty="0">
              <a:solidFill>
                <a:schemeClr val="bg1">
                  <a:lumMod val="8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6F707-8C4F-490C-B6FE-6B1CB41B31F5}"/>
              </a:ext>
            </a:extLst>
          </p:cNvPr>
          <p:cNvSpPr txBox="1"/>
          <p:nvPr/>
        </p:nvSpPr>
        <p:spPr>
          <a:xfrm>
            <a:off x="4029071" y="1074505"/>
            <a:ext cx="41338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>
                <a:solidFill>
                  <a:schemeClr val="bg1">
                    <a:lumMod val="8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0</a:t>
            </a:r>
            <a:endParaRPr lang="en-SG" sz="30000" dirty="0">
              <a:solidFill>
                <a:schemeClr val="bg1">
                  <a:lumMod val="8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47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/>
      <p:bldP spid="1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KEEPING TRACK OF MODEL METRICS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FFE01-EDDA-4401-80B3-7E403D872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73" y="3800475"/>
            <a:ext cx="9258300" cy="1181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037518-1E3B-44A4-8FA1-3C4AAB3C0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660" y="2269449"/>
            <a:ext cx="92297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track and field&#10;&#10;Description automatically generated">
            <a:extLst>
              <a:ext uri="{FF2B5EF4-FFF2-40B4-BE49-F238E27FC236}">
                <a16:creationId xmlns:a16="http://schemas.microsoft.com/office/drawing/2014/main" id="{68A354E8-87B5-49B0-A60E-E29017E34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17" y="1818825"/>
            <a:ext cx="4953212" cy="466388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A57F2C1-2714-4520-8D67-D68970B36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95" y="1670891"/>
            <a:ext cx="4300020" cy="4959758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ML_MODEL_TWO : RANDOM FOREST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E8B6F-853A-4CFA-B580-B7573D4E4CD2}"/>
              </a:ext>
            </a:extLst>
          </p:cNvPr>
          <p:cNvSpPr txBox="1"/>
          <p:nvPr/>
        </p:nvSpPr>
        <p:spPr>
          <a:xfrm>
            <a:off x="161251" y="1794716"/>
            <a:ext cx="2172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 classifier in an object</a:t>
            </a:r>
            <a:r>
              <a:rPr lang="en-SG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utilize all processors to run in parallel…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680F17-8028-45F4-BA76-711101F9CACE}"/>
              </a:ext>
            </a:extLst>
          </p:cNvPr>
          <p:cNvSpPr txBox="1"/>
          <p:nvPr/>
        </p:nvSpPr>
        <p:spPr>
          <a:xfrm>
            <a:off x="161251" y="2680633"/>
            <a:ext cx="217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Hyperparameter tuning…</a:t>
            </a:r>
            <a:endParaRPr lang="en-SG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645F4-6408-4C42-8AF2-8F88A0C480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425"/>
          <a:stretch/>
        </p:blipFill>
        <p:spPr>
          <a:xfrm>
            <a:off x="2334241" y="1786479"/>
            <a:ext cx="8558509" cy="4696235"/>
          </a:xfrm>
          <a:prstGeom prst="rect">
            <a:avLst/>
          </a:prstGeom>
        </p:spPr>
      </p:pic>
      <p:sp>
        <p:nvSpPr>
          <p:cNvPr id="17" name="Callout: Line 16">
            <a:extLst>
              <a:ext uri="{FF2B5EF4-FFF2-40B4-BE49-F238E27FC236}">
                <a16:creationId xmlns:a16="http://schemas.microsoft.com/office/drawing/2014/main" id="{91E110E0-9BEE-431E-B0C3-7EBB76CC911C}"/>
              </a:ext>
            </a:extLst>
          </p:cNvPr>
          <p:cNvSpPr/>
          <p:nvPr/>
        </p:nvSpPr>
        <p:spPr>
          <a:xfrm>
            <a:off x="8023421" y="2536850"/>
            <a:ext cx="1451101" cy="224671"/>
          </a:xfrm>
          <a:prstGeom prst="borderCallout1">
            <a:avLst>
              <a:gd name="adj1" fmla="val 93532"/>
              <a:gd name="adj2" fmla="val 1344"/>
              <a:gd name="adj3" fmla="val 186810"/>
              <a:gd name="adj4" fmla="val -110600"/>
            </a:avLst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of trees to create</a:t>
            </a:r>
            <a:endParaRPr lang="en-SG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62B0CE8C-B405-47AA-8248-2620F0B9F7E7}"/>
              </a:ext>
            </a:extLst>
          </p:cNvPr>
          <p:cNvSpPr/>
          <p:nvPr/>
        </p:nvSpPr>
        <p:spPr>
          <a:xfrm>
            <a:off x="8023421" y="3043382"/>
            <a:ext cx="1451101" cy="224671"/>
          </a:xfrm>
          <a:prstGeom prst="borderCallout1">
            <a:avLst>
              <a:gd name="adj1" fmla="val 93532"/>
              <a:gd name="adj2" fmla="val 1344"/>
              <a:gd name="adj3" fmla="val 127456"/>
              <a:gd name="adj4" fmla="val -115195"/>
            </a:avLst>
          </a:prstGeom>
          <a:solidFill>
            <a:schemeClr val="tx1">
              <a:lumMod val="65000"/>
              <a:lumOff val="35000"/>
              <a:alpha val="4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Depth of each tree</a:t>
            </a:r>
            <a:endParaRPr lang="en-SG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8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9" grpId="0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track and field&#10;&#10;Description automatically generated">
            <a:extLst>
              <a:ext uri="{FF2B5EF4-FFF2-40B4-BE49-F238E27FC236}">
                <a16:creationId xmlns:a16="http://schemas.microsoft.com/office/drawing/2014/main" id="{68A354E8-87B5-49B0-A60E-E29017E34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17" y="1818825"/>
            <a:ext cx="4953212" cy="466388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A57F2C1-2714-4520-8D67-D68970B36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95" y="1670891"/>
            <a:ext cx="4300020" cy="4959758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ML_MODEL_TWO : RANDOM FOREST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E8B6F-853A-4CFA-B580-B7573D4E4CD2}"/>
              </a:ext>
            </a:extLst>
          </p:cNvPr>
          <p:cNvSpPr txBox="1"/>
          <p:nvPr/>
        </p:nvSpPr>
        <p:spPr>
          <a:xfrm>
            <a:off x="399376" y="1670891"/>
            <a:ext cx="217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best hyperparameters…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680F17-8028-45F4-BA76-711101F9CACE}"/>
              </a:ext>
            </a:extLst>
          </p:cNvPr>
          <p:cNvSpPr txBox="1"/>
          <p:nvPr/>
        </p:nvSpPr>
        <p:spPr>
          <a:xfrm>
            <a:off x="372262" y="4082632"/>
            <a:ext cx="217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best estimators…</a:t>
            </a:r>
            <a:endParaRPr lang="en-SG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A0A16C-F8C0-46E8-8388-19810AC94421}"/>
              </a:ext>
            </a:extLst>
          </p:cNvPr>
          <p:cNvSpPr txBox="1"/>
          <p:nvPr/>
        </p:nvSpPr>
        <p:spPr>
          <a:xfrm>
            <a:off x="372261" y="5471981"/>
            <a:ext cx="2334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Predicting with the Test data</a:t>
            </a:r>
            <a:endParaRPr lang="en-SG" sz="1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EFB3BC-30FD-4D8A-98D6-0095CF6994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847"/>
          <a:stretch/>
        </p:blipFill>
        <p:spPr>
          <a:xfrm>
            <a:off x="2791526" y="1667726"/>
            <a:ext cx="7819244" cy="2300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23201-6008-4F41-8CA8-9B54B7AAD9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5911" b="68036"/>
          <a:stretch/>
        </p:blipFill>
        <p:spPr>
          <a:xfrm>
            <a:off x="2791526" y="4122610"/>
            <a:ext cx="7819244" cy="11760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6A490E-AE89-4574-BBB1-00DAFC99AB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70" r="25911" b="53957"/>
          <a:stretch/>
        </p:blipFill>
        <p:spPr>
          <a:xfrm>
            <a:off x="2791526" y="5443265"/>
            <a:ext cx="7819244" cy="414758"/>
          </a:xfrm>
          <a:prstGeom prst="rect">
            <a:avLst/>
          </a:prstGeom>
        </p:spPr>
      </p:pic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6B4D3B7C-ABAF-4054-8CC3-836840743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57921" y="3755296"/>
            <a:ext cx="367314" cy="367314"/>
          </a:xfrm>
          <a:prstGeom prst="rect">
            <a:avLst/>
          </a:prstGeom>
        </p:spPr>
      </p:pic>
      <p:pic>
        <p:nvPicPr>
          <p:cNvPr id="8" name="Picture 7" descr="A picture containing text, track and field&#10;&#10;Description automatically generated">
            <a:extLst>
              <a:ext uri="{FF2B5EF4-FFF2-40B4-BE49-F238E27FC236}">
                <a16:creationId xmlns:a16="http://schemas.microsoft.com/office/drawing/2014/main" id="{73DD633C-EFDB-4F70-9871-AA6D9B706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49" y="1667726"/>
            <a:ext cx="5399702" cy="50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ML_MODEL_TWO : RANDOM FOREST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96A171-B760-4040-AB32-2E681397B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195" r="33864"/>
          <a:stretch/>
        </p:blipFill>
        <p:spPr>
          <a:xfrm>
            <a:off x="2756126" y="2027073"/>
            <a:ext cx="7596449" cy="21544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22DC31-AB92-460A-90CB-5A40797E8310}"/>
              </a:ext>
            </a:extLst>
          </p:cNvPr>
          <p:cNvSpPr txBox="1"/>
          <p:nvPr/>
        </p:nvSpPr>
        <p:spPr>
          <a:xfrm>
            <a:off x="336248" y="2005371"/>
            <a:ext cx="2334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F1 scores are in the 90’ 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E54CD-83AB-4940-AC24-134EE8EFA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798"/>
          <a:stretch/>
        </p:blipFill>
        <p:spPr>
          <a:xfrm>
            <a:off x="2756125" y="4489250"/>
            <a:ext cx="7604475" cy="1397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A455C0-9182-41C0-9704-4D2634DAD291}"/>
              </a:ext>
            </a:extLst>
          </p:cNvPr>
          <p:cNvSpPr txBox="1"/>
          <p:nvPr/>
        </p:nvSpPr>
        <p:spPr>
          <a:xfrm>
            <a:off x="336247" y="4480876"/>
            <a:ext cx="233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 results to the Tracking list….</a:t>
            </a: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1B7414E8-8589-4516-BAFC-C4951A93C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2197" y="2548634"/>
            <a:ext cx="473492" cy="4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results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4299298" y="949120"/>
            <a:ext cx="381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728616" y="1019101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ACCURACY, PRECISION, RECALL, F1 SCORE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8F2E9C-15E8-4675-9627-532C08D60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75" y="2317583"/>
            <a:ext cx="10561181" cy="2456623"/>
          </a:xfrm>
          <a:prstGeom prst="rect">
            <a:avLst/>
          </a:prstGeom>
        </p:spPr>
      </p:pic>
      <p:sp>
        <p:nvSpPr>
          <p:cNvPr id="15" name="Arrow: Left 14">
            <a:extLst>
              <a:ext uri="{FF2B5EF4-FFF2-40B4-BE49-F238E27FC236}">
                <a16:creationId xmlns:a16="http://schemas.microsoft.com/office/drawing/2014/main" id="{014A4C44-6C7F-467E-BF0D-8311D518347D}"/>
              </a:ext>
            </a:extLst>
          </p:cNvPr>
          <p:cNvSpPr/>
          <p:nvPr/>
        </p:nvSpPr>
        <p:spPr>
          <a:xfrm>
            <a:off x="6648450" y="4087315"/>
            <a:ext cx="714375" cy="276225"/>
          </a:xfrm>
          <a:prstGeom prst="leftArrow">
            <a:avLst/>
          </a:prstGeom>
          <a:gradFill>
            <a:gsLst>
              <a:gs pos="0">
                <a:srgbClr val="00B050"/>
              </a:gs>
              <a:gs pos="74000">
                <a:srgbClr val="92D050"/>
              </a:gs>
              <a:gs pos="83000">
                <a:srgbClr val="24FCA5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9A6F2767-3EFC-4ED0-AB22-6F81B09AC61C}"/>
              </a:ext>
            </a:extLst>
          </p:cNvPr>
          <p:cNvSpPr/>
          <p:nvPr/>
        </p:nvSpPr>
        <p:spPr>
          <a:xfrm rot="10800000">
            <a:off x="725344" y="4087314"/>
            <a:ext cx="714375" cy="276225"/>
          </a:xfrm>
          <a:prstGeom prst="leftArrow">
            <a:avLst/>
          </a:prstGeom>
          <a:gradFill>
            <a:gsLst>
              <a:gs pos="0">
                <a:srgbClr val="00B050"/>
              </a:gs>
              <a:gs pos="74000">
                <a:srgbClr val="92D050"/>
              </a:gs>
              <a:gs pos="83000">
                <a:srgbClr val="24FCA5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3EDAE8-6361-46E2-8F85-87CB7BEC0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678" y="1716983"/>
            <a:ext cx="2976011" cy="506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7EA3CF-A72E-4AAE-8EEB-7C917A82EAA3}"/>
              </a:ext>
            </a:extLst>
          </p:cNvPr>
          <p:cNvSpPr txBox="1"/>
          <p:nvPr/>
        </p:nvSpPr>
        <p:spPr>
          <a:xfrm>
            <a:off x="2616809" y="4994378"/>
            <a:ext cx="18720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9600" dirty="0"/>
              <a:t>🙌🏻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FCE67A-3462-448E-82D3-DA32FAE21203}"/>
              </a:ext>
            </a:extLst>
          </p:cNvPr>
          <p:cNvSpPr/>
          <p:nvPr/>
        </p:nvSpPr>
        <p:spPr>
          <a:xfrm>
            <a:off x="2581275" y="3733800"/>
            <a:ext cx="1885950" cy="9334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6" name="Picture 25" descr="A picture containing indoor, white, dark&#10;&#10;Description automatically generated">
            <a:extLst>
              <a:ext uri="{FF2B5EF4-FFF2-40B4-BE49-F238E27FC236}">
                <a16:creationId xmlns:a16="http://schemas.microsoft.com/office/drawing/2014/main" id="{22EEDC5F-12C1-4AED-86CD-E59B59472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26" y="4943051"/>
            <a:ext cx="1569660" cy="15696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90B923-501A-4361-A419-0BC3D9C7F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60" y="4890190"/>
            <a:ext cx="1501918" cy="15019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8221B6D-6762-446D-9C62-F92B79F974C7}"/>
              </a:ext>
            </a:extLst>
          </p:cNvPr>
          <p:cNvSpPr txBox="1"/>
          <p:nvPr/>
        </p:nvSpPr>
        <p:spPr>
          <a:xfrm>
            <a:off x="863164" y="1835801"/>
            <a:ext cx="3604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Summarizing the Models’ metrics…</a:t>
            </a:r>
          </a:p>
        </p:txBody>
      </p:sp>
    </p:spTree>
    <p:extLst>
      <p:ext uri="{BB962C8B-B14F-4D97-AF65-F5344CB8AC3E}">
        <p14:creationId xmlns:p14="http://schemas.microsoft.com/office/powerpoint/2010/main" val="32020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/>
      <p:bldP spid="24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results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4823173" y="949120"/>
            <a:ext cx="24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615073" y="949120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CONFUSION MATRIX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1A135-F1EE-44D8-A413-7ED1DC379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697" y="1787882"/>
            <a:ext cx="7822357" cy="1487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53E86C-040C-4211-B400-4DE5763B7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697" y="3543207"/>
            <a:ext cx="4473427" cy="30925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EF9EE6-A05A-42E9-B925-8AE12101F88C}"/>
              </a:ext>
            </a:extLst>
          </p:cNvPr>
          <p:cNvSpPr txBox="1"/>
          <p:nvPr/>
        </p:nvSpPr>
        <p:spPr>
          <a:xfrm>
            <a:off x="393290" y="1794363"/>
            <a:ext cx="21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Plotting the results in a Confusion Matrix…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BDCE7C-FF31-40FE-9685-08645461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4" y="4949663"/>
            <a:ext cx="1501918" cy="15019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462855-85EC-45FE-90D8-BC42AAE923CC}"/>
              </a:ext>
            </a:extLst>
          </p:cNvPr>
          <p:cNvSpPr/>
          <p:nvPr/>
        </p:nvSpPr>
        <p:spPr>
          <a:xfrm>
            <a:off x="3238500" y="3559456"/>
            <a:ext cx="2078188" cy="1460219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040487-F1E4-49E4-AB74-EE6414C80FA9}"/>
              </a:ext>
            </a:extLst>
          </p:cNvPr>
          <p:cNvSpPr/>
          <p:nvPr/>
        </p:nvSpPr>
        <p:spPr>
          <a:xfrm>
            <a:off x="5106649" y="4810568"/>
            <a:ext cx="2078188" cy="1390207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26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1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takeaways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3946873" y="949120"/>
            <a:ext cx="42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867275" y="988218"/>
            <a:ext cx="24574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FEATURES IMPORTANCE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1BFE9A-C2CE-446F-8AFB-342B84A1F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59" y="1784145"/>
            <a:ext cx="6043924" cy="1340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3CCCD1-709B-4208-8418-39C167952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366" y="5948785"/>
            <a:ext cx="3903638" cy="744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962552-CEB1-45F6-8C3C-D4D212D4B9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64"/>
          <a:stretch/>
        </p:blipFill>
        <p:spPr>
          <a:xfrm>
            <a:off x="6703819" y="3644660"/>
            <a:ext cx="3881186" cy="20840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D18230-3AE0-4394-90F8-C78EB334E3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1"/>
          <a:stretch/>
        </p:blipFill>
        <p:spPr>
          <a:xfrm>
            <a:off x="6703818" y="1784145"/>
            <a:ext cx="3881186" cy="18622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4F3B70-3DC6-4B1F-B0A8-273FCFAC2A00}"/>
              </a:ext>
            </a:extLst>
          </p:cNvPr>
          <p:cNvSpPr txBox="1"/>
          <p:nvPr/>
        </p:nvSpPr>
        <p:spPr>
          <a:xfrm>
            <a:off x="437259" y="3458561"/>
            <a:ext cx="4352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data driven approach proposes that:</a:t>
            </a:r>
          </a:p>
          <a:p>
            <a:endParaRPr lang="en-US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likes, comments, and followers are the super features which greatly contributes to whether a post can make it to the top.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 ‘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like_count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: &gt;0.3,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comments_count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: ~0.28,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followers_count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: ~0.16 }</a:t>
            </a:r>
            <a:endParaRPr lang="en-SG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371EFA3-BD6C-4510-91B4-0E2053342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60961" y="1779284"/>
            <a:ext cx="276689" cy="276689"/>
          </a:xfrm>
          <a:prstGeom prst="rect">
            <a:avLst/>
          </a:prstGeom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EB0564AF-AE1A-4103-B10D-002A4900E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69294" y="2013901"/>
            <a:ext cx="276689" cy="276689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95321C79-87E5-4176-BBE8-9C2FDAB50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69294" y="2244317"/>
            <a:ext cx="276689" cy="2766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747A943-893F-4BE7-BDE8-B84D47F752DD}"/>
              </a:ext>
            </a:extLst>
          </p:cNvPr>
          <p:cNvSpPr txBox="1"/>
          <p:nvPr/>
        </p:nvSpPr>
        <p:spPr>
          <a:xfrm>
            <a:off x="8815387" y="5394787"/>
            <a:ext cx="2449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n-US" sz="10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n-US" sz="10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n-US" sz="1000" b="1" dirty="0">
                <a:latin typeface="Arial Black" panose="020B0A04020102020204" pitchFamily="34" charset="0"/>
              </a:rPr>
              <a:t>.</a:t>
            </a:r>
            <a:endParaRPr lang="en-SG" sz="1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0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takeaways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3946873" y="949120"/>
            <a:ext cx="42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3697081" y="949120"/>
            <a:ext cx="4914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RECOMMENDATIONS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F9EE6-A05A-42E9-B925-8AE12101F88C}"/>
              </a:ext>
            </a:extLst>
          </p:cNvPr>
          <p:cNvSpPr txBox="1"/>
          <p:nvPr/>
        </p:nvSpPr>
        <p:spPr>
          <a:xfrm>
            <a:off x="1912127" y="1810465"/>
            <a:ext cx="836774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Data-driven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approach recommends to focus on creating content which: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 to provide instant gratification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encourages engagement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comments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addictive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followers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brand is like a relationship. It does not happen overnight!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Takes time, consistency… different folks, different strokes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at the optimal time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relevant hashtags (increase exposure to people that matter)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out-of-the-box content (aim to make impact and not follow the crowd blindly)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 to connect, resonate with target audience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i="1" u="sng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 vulnerabilities:</a:t>
            </a:r>
          </a:p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Slot machine effect of getting intermittent, variable rewards… “Did I get a DM?”</a:t>
            </a:r>
          </a:p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The need to be seen… “Notice me! Acknowledge me! Like me!”</a:t>
            </a:r>
          </a:p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The need to reciprocate… “I have to respond to say thanks!”</a:t>
            </a:r>
          </a:p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The fear of missing out</a:t>
            </a:r>
          </a:p>
          <a:p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Masochistic impulse – to constantly compare ourselves to others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560F8-BFDC-4B22-9CFF-7E7CC84D0E0B}"/>
              </a:ext>
            </a:extLst>
          </p:cNvPr>
          <p:cNvSpPr txBox="1"/>
          <p:nvPr/>
        </p:nvSpPr>
        <p:spPr>
          <a:xfrm>
            <a:off x="349444" y="3429000"/>
            <a:ext cx="11610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data is like that.”</a:t>
            </a:r>
            <a:endParaRPr lang="en-SG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D84EB0-A624-4095-9D6C-51584B18A7ED}"/>
              </a:ext>
            </a:extLst>
          </p:cNvPr>
          <p:cNvSpPr txBox="1"/>
          <p:nvPr/>
        </p:nvSpPr>
        <p:spPr>
          <a:xfrm>
            <a:off x="581025" y="3013501"/>
            <a:ext cx="1102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9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 COMPLETE</a:t>
            </a:r>
            <a:endParaRPr lang="en-SG" sz="4800" b="1" spc="9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0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D8E7131-23FE-4D0E-971A-6AD3512D3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51" y="457197"/>
            <a:ext cx="4575646" cy="6143625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C778A73-3B6A-4981-B3D3-D570E0E9B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25417"/>
          <a:stretch/>
        </p:blipFill>
        <p:spPr>
          <a:xfrm>
            <a:off x="1245278" y="457197"/>
            <a:ext cx="4406278" cy="6143625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338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50A47B5-5697-435F-A2C5-C945EB303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88EB0-4561-494C-8EEA-CF342F33CE6C}"/>
              </a:ext>
            </a:extLst>
          </p:cNvPr>
          <p:cNvSpPr txBox="1"/>
          <p:nvPr/>
        </p:nvSpPr>
        <p:spPr>
          <a:xfrm>
            <a:off x="758890" y="2407298"/>
            <a:ext cx="106742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WHO  AM  I   ?</a:t>
            </a:r>
            <a:endParaRPr lang="en-SG" sz="11000" dirty="0">
              <a:solidFill>
                <a:schemeClr val="bg1"/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42805-D793-469F-B821-F6C7A1D95C7D}"/>
              </a:ext>
            </a:extLst>
          </p:cNvPr>
          <p:cNvSpPr txBox="1"/>
          <p:nvPr/>
        </p:nvSpPr>
        <p:spPr>
          <a:xfrm>
            <a:off x="922479" y="2328715"/>
            <a:ext cx="10674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I am…</a:t>
            </a:r>
          </a:p>
          <a:p>
            <a:endParaRPr lang="en-US" sz="4000" dirty="0">
              <a:solidFill>
                <a:schemeClr val="bg1"/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r>
              <a:rPr lang="en-US" sz="40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a data analyst working for Boss Aditya.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FC267-AF0C-4510-9A02-7D8B8DF46CF9}"/>
              </a:ext>
            </a:extLst>
          </p:cNvPr>
          <p:cNvSpPr txBox="1"/>
          <p:nvPr/>
        </p:nvSpPr>
        <p:spPr>
          <a:xfrm>
            <a:off x="937467" y="1596711"/>
            <a:ext cx="10962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Aditya wants…</a:t>
            </a:r>
          </a:p>
          <a:p>
            <a:endParaRPr lang="en-US" sz="3600" dirty="0">
              <a:solidFill>
                <a:schemeClr val="bg1"/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to improve his training center’s business and, he knows that his target audience are a generation who uses Instagram more religiously than religion.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9DE5D-2930-4754-89DF-B0593E9E2E70}"/>
              </a:ext>
            </a:extLst>
          </p:cNvPr>
          <p:cNvSpPr txBox="1"/>
          <p:nvPr/>
        </p:nvSpPr>
        <p:spPr>
          <a:xfrm>
            <a:off x="937474" y="1604878"/>
            <a:ext cx="10962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Aditya wants…</a:t>
            </a:r>
          </a:p>
          <a:p>
            <a:endParaRPr lang="en-US" sz="3600" dirty="0">
              <a:solidFill>
                <a:schemeClr val="bg1"/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to create awareness and increase exposure of the </a:t>
            </a:r>
            <a:r>
              <a:rPr lang="en-US" sz="3600" dirty="0" err="1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Xaltius</a:t>
            </a:r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 brand, such that 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CA1A23-3E1C-410C-BFAA-44E56E6FF677}"/>
              </a:ext>
            </a:extLst>
          </p:cNvPr>
          <p:cNvSpPr txBox="1"/>
          <p:nvPr/>
        </p:nvSpPr>
        <p:spPr>
          <a:xfrm>
            <a:off x="937467" y="1590051"/>
            <a:ext cx="106742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Aditya knows…</a:t>
            </a:r>
          </a:p>
          <a:p>
            <a:endParaRPr lang="en-US" sz="3600" dirty="0">
              <a:solidFill>
                <a:schemeClr val="bg1"/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that this is a generation of time-enslaved and attention-deficient individuals, and so the Instagram posts he creates has to be one of the top posts.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0C3D50-5379-49C4-B70A-E0100D53E2F1}"/>
              </a:ext>
            </a:extLst>
          </p:cNvPr>
          <p:cNvSpPr txBox="1"/>
          <p:nvPr/>
        </p:nvSpPr>
        <p:spPr>
          <a:xfrm>
            <a:off x="937466" y="1443841"/>
            <a:ext cx="106742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Back in Sept 2020…</a:t>
            </a:r>
          </a:p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Aditya hired me, knowing I have ZERO knowledge in Python.</a:t>
            </a:r>
          </a:p>
          <a:p>
            <a:endParaRPr lang="en-US" sz="3600" dirty="0">
              <a:solidFill>
                <a:schemeClr val="bg1"/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Earlier this year…</a:t>
            </a:r>
          </a:p>
          <a:p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Aditya sent me for Python courses with the </a:t>
            </a:r>
            <a:r>
              <a:rPr lang="en-US" sz="3600" u="sng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Python God</a:t>
            </a:r>
            <a:r>
              <a:rPr lang="en-US" sz="3600" u="sng" dirty="0">
                <a:solidFill>
                  <a:schemeClr val="bg1">
                    <a:lumMod val="7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Fredy</a:t>
            </a:r>
            <a:r>
              <a:rPr lang="en-US" sz="36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A3F4D3-7863-45BC-883D-DA425AE6C5D7}"/>
              </a:ext>
            </a:extLst>
          </p:cNvPr>
          <p:cNvSpPr txBox="1"/>
          <p:nvPr/>
        </p:nvSpPr>
        <p:spPr>
          <a:xfrm>
            <a:off x="937466" y="1891167"/>
            <a:ext cx="106742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Aditya knows...</a:t>
            </a:r>
          </a:p>
          <a:p>
            <a:endParaRPr lang="en-US" sz="4000" dirty="0">
              <a:solidFill>
                <a:schemeClr val="bg1"/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r>
              <a:rPr lang="en-US" sz="40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that “one cannot conquer the deadly snake within 1.5 months”.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CC93BF-0AB8-44AB-B236-D46B6FC9D927}"/>
              </a:ext>
            </a:extLst>
          </p:cNvPr>
          <p:cNvSpPr txBox="1"/>
          <p:nvPr/>
        </p:nvSpPr>
        <p:spPr>
          <a:xfrm>
            <a:off x="937467" y="1583391"/>
            <a:ext cx="106742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Nonetheless, he wants to assess my level of noob-ness…</a:t>
            </a:r>
          </a:p>
          <a:p>
            <a:endParaRPr lang="en-US" sz="4000" dirty="0">
              <a:solidFill>
                <a:schemeClr val="bg1"/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r>
              <a:rPr lang="en-US" sz="4000" dirty="0">
                <a:solidFill>
                  <a:schemeClr val="bg1"/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by tasking me to build Machine Learning Models to get a sense of 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DAAC69-0962-49B2-BE82-56E44BBB1317}"/>
              </a:ext>
            </a:extLst>
          </p:cNvPr>
          <p:cNvSpPr txBox="1"/>
          <p:nvPr/>
        </p:nvSpPr>
        <p:spPr>
          <a:xfrm>
            <a:off x="358262" y="2336056"/>
            <a:ext cx="11424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MAKES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 INSTAGRAM TOP POST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FCE81DF-2D4B-4A58-B177-6EC83CE3F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135" y="4195171"/>
            <a:ext cx="7020905" cy="1918849"/>
          </a:xfrm>
          <a:prstGeom prst="rect">
            <a:avLst/>
          </a:prstGeom>
        </p:spPr>
      </p:pic>
      <p:pic>
        <p:nvPicPr>
          <p:cNvPr id="3" name="Mission Impossible (不可能的任務) - 久石讓">
            <a:hlinkClick r:id="" action="ppaction://media"/>
            <a:extLst>
              <a:ext uri="{FF2B5EF4-FFF2-40B4-BE49-F238E27FC236}">
                <a16:creationId xmlns:a16="http://schemas.microsoft.com/office/drawing/2014/main" id="{2FE0C8B5-918B-4F26-9295-25DB281DF7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84" end="271277.2083"/>
                  <p14:fade out="82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4631" y="2692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8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3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34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4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5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8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31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3" grpId="0"/>
      <p:bldP spid="13" grpId="1"/>
      <p:bldP spid="14" grpId="0"/>
      <p:bldP spid="14" grpId="1"/>
      <p:bldP spid="16" grpId="0"/>
      <p:bldP spid="16" grpId="1"/>
      <p:bldP spid="21" grpId="0"/>
      <p:bldP spid="21" grpId="1"/>
      <p:bldP spid="22" grpId="0"/>
      <p:bldP spid="22" grpId="1"/>
      <p:bldP spid="23" grpId="0"/>
      <p:bldP spid="23" grpId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36DBE4-5A7A-4AA0-9BB8-F3110A9B4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3" y="0"/>
            <a:ext cx="10908000" cy="544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D51977-3274-429E-A02F-636E65D12A6E}"/>
              </a:ext>
            </a:extLst>
          </p:cNvPr>
          <p:cNvSpPr txBox="1"/>
          <p:nvPr/>
        </p:nvSpPr>
        <p:spPr>
          <a:xfrm>
            <a:off x="141600" y="5553074"/>
            <a:ext cx="11908800" cy="1169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WHAT MAKES AN INSTAGRAM</a:t>
            </a:r>
            <a:r>
              <a:rPr lang="en-US" sz="4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</a:t>
            </a:r>
            <a:r>
              <a:rPr lang="en-US" sz="4400" kern="12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TOP POST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 Python driven approach</a:t>
            </a:r>
            <a:endParaRPr lang="en-US" sz="2000" kern="12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B4D7BB-1374-4926-96EE-B16207648FB7}"/>
              </a:ext>
            </a:extLst>
          </p:cNvPr>
          <p:cNvCxnSpPr>
            <a:cxnSpLocks/>
          </p:cNvCxnSpPr>
          <p:nvPr/>
        </p:nvCxnSpPr>
        <p:spPr>
          <a:xfrm>
            <a:off x="661063" y="6337040"/>
            <a:ext cx="10908000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759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agenda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4162116" y="949120"/>
            <a:ext cx="38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138600" y="1019066"/>
            <a:ext cx="39147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MAKES AN INSTAGRAM TOP POST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54F3A89-82B3-45B3-B281-B52BE80FB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69" y="1898241"/>
            <a:ext cx="11537950" cy="4173537"/>
          </a:xfrm>
        </p:spPr>
        <p:txBody>
          <a:bodyPr/>
          <a:lstStyle/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Introduction</a:t>
            </a: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i="1" dirty="0">
              <a:solidFill>
                <a:schemeClr val="bg1">
                  <a:lumMod val="9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Methodology</a:t>
            </a: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Process Workflow</a:t>
            </a: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Results</a:t>
            </a: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  <a:p>
            <a:pPr marL="631825" indent="-631825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Gotham" panose="02000804040000020004" pitchFamily="2" charset="0"/>
                <a:cs typeface="Aharoni" panose="02010803020104030203" pitchFamily="2" charset="-79"/>
              </a:rPr>
              <a:t>Takeaways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Gotham" panose="02000804040000020004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21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3794473" y="949120"/>
            <a:ext cx="45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362886" y="1019066"/>
            <a:ext cx="3435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AN INSTAGRAM TOP POST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54F3A89-82B3-45B3-B281-B52BE80FB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60" y="1616274"/>
            <a:ext cx="2556000" cy="335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Century" panose="02040604050505020304" pitchFamily="18" charset="0"/>
              </a:rPr>
              <a:t>Explore tab</a:t>
            </a:r>
            <a:endParaRPr lang="en-SG" sz="1600" dirty="0">
              <a:solidFill>
                <a:schemeClr val="bg1">
                  <a:lumMod val="9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3C753-A963-4527-B446-974C10FBED20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3469"/>
          <a:stretch/>
        </p:blipFill>
        <p:spPr>
          <a:xfrm>
            <a:off x="310760" y="2047857"/>
            <a:ext cx="2556000" cy="4625769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A7D544-9566-4DB5-8218-4322ED8189C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 b="3196"/>
          <a:stretch/>
        </p:blipFill>
        <p:spPr>
          <a:xfrm>
            <a:off x="3315587" y="2055973"/>
            <a:ext cx="2556000" cy="4625769"/>
          </a:xfrm>
          <a:prstGeom prst="rect">
            <a:avLst/>
          </a:prstGeom>
        </p:spPr>
      </p:pic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D4FB203-B582-46FD-BF2C-AE19F71CC95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5" b="3197"/>
          <a:stretch/>
        </p:blipFill>
        <p:spPr>
          <a:xfrm>
            <a:off x="6320415" y="2047857"/>
            <a:ext cx="2556000" cy="462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53242-442F-4268-B9C6-0EF13F045D0A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1" r="1998"/>
          <a:stretch/>
        </p:blipFill>
        <p:spPr>
          <a:xfrm>
            <a:off x="9319446" y="2034554"/>
            <a:ext cx="2556000" cy="4626000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489BBC65-4F0F-47DD-A598-5480BCC84762}"/>
              </a:ext>
            </a:extLst>
          </p:cNvPr>
          <p:cNvSpPr/>
          <p:nvPr/>
        </p:nvSpPr>
        <p:spPr>
          <a:xfrm>
            <a:off x="834896" y="6241007"/>
            <a:ext cx="476691" cy="485896"/>
          </a:xfrm>
          <a:prstGeom prst="flowChartConnector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8604AD-FEC3-4852-AC8A-DA29F5AEDA82}"/>
              </a:ext>
            </a:extLst>
          </p:cNvPr>
          <p:cNvSpPr/>
          <p:nvPr/>
        </p:nvSpPr>
        <p:spPr>
          <a:xfrm>
            <a:off x="177282" y="1951376"/>
            <a:ext cx="2821751" cy="4092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60CA87-E162-43AE-9334-C1F9B08F8501}"/>
              </a:ext>
            </a:extLst>
          </p:cNvPr>
          <p:cNvSpPr/>
          <p:nvPr/>
        </p:nvSpPr>
        <p:spPr>
          <a:xfrm>
            <a:off x="177281" y="2587594"/>
            <a:ext cx="2821751" cy="3469039"/>
          </a:xfrm>
          <a:prstGeom prst="rect">
            <a:avLst/>
          </a:prstGeom>
          <a:noFill/>
          <a:ln w="50800">
            <a:solidFill>
              <a:srgbClr val="FFF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B82F1B-0F9D-42B2-8530-B6E0D24B95C3}"/>
              </a:ext>
            </a:extLst>
          </p:cNvPr>
          <p:cNvSpPr txBox="1"/>
          <p:nvPr/>
        </p:nvSpPr>
        <p:spPr>
          <a:xfrm>
            <a:off x="392596" y="2055973"/>
            <a:ext cx="2379407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#dataanalyticstraining</a:t>
            </a:r>
            <a:endParaRPr lang="en-SG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6D07C9-C1DD-4920-9C1D-13FE896A544E}"/>
              </a:ext>
            </a:extLst>
          </p:cNvPr>
          <p:cNvSpPr/>
          <p:nvPr/>
        </p:nvSpPr>
        <p:spPr>
          <a:xfrm>
            <a:off x="3176315" y="1951375"/>
            <a:ext cx="2821751" cy="409269"/>
          </a:xfrm>
          <a:prstGeom prst="rect">
            <a:avLst/>
          </a:prstGeom>
          <a:noFill/>
          <a:ln w="50800">
            <a:solidFill>
              <a:srgbClr val="FFF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97D496-5068-4E2B-9D29-A7C17EBB3B3A}"/>
              </a:ext>
            </a:extLst>
          </p:cNvPr>
          <p:cNvSpPr/>
          <p:nvPr/>
        </p:nvSpPr>
        <p:spPr>
          <a:xfrm>
            <a:off x="6175348" y="1951375"/>
            <a:ext cx="2821751" cy="409269"/>
          </a:xfrm>
          <a:prstGeom prst="rect">
            <a:avLst/>
          </a:prstGeom>
          <a:noFill/>
          <a:ln w="50800">
            <a:solidFill>
              <a:srgbClr val="FFFF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C1A044C-2B47-45A9-B96D-6DDE6AD36151}"/>
              </a:ext>
            </a:extLst>
          </p:cNvPr>
          <p:cNvSpPr txBox="1">
            <a:spLocks/>
          </p:cNvSpPr>
          <p:nvPr/>
        </p:nvSpPr>
        <p:spPr>
          <a:xfrm>
            <a:off x="9319446" y="1669557"/>
            <a:ext cx="2556000" cy="335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Century" panose="02040604050505020304" pitchFamily="18" charset="0"/>
              </a:rPr>
              <a:t>Home tab</a:t>
            </a:r>
            <a:endParaRPr lang="en-SG" sz="1600" dirty="0">
              <a:solidFill>
                <a:schemeClr val="bg1">
                  <a:lumMod val="9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44A06F90-24A8-4566-9304-EA5E882A28D1}"/>
              </a:ext>
            </a:extLst>
          </p:cNvPr>
          <p:cNvSpPr/>
          <p:nvPr/>
        </p:nvSpPr>
        <p:spPr>
          <a:xfrm>
            <a:off x="6339952" y="6258667"/>
            <a:ext cx="476691" cy="485896"/>
          </a:xfrm>
          <a:prstGeom prst="flowChartConnector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08606569-8E0B-4F95-89BD-7C963BC24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446" y="3081634"/>
            <a:ext cx="2555999" cy="2621076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492139C-F124-440F-98F9-E95A556D08B6}"/>
              </a:ext>
            </a:extLst>
          </p:cNvPr>
          <p:cNvSpPr/>
          <p:nvPr/>
        </p:nvSpPr>
        <p:spPr>
          <a:xfrm>
            <a:off x="177884" y="1942789"/>
            <a:ext cx="2821751" cy="4092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943B6-37B0-4A0D-9F9C-497767A5C513}"/>
              </a:ext>
            </a:extLst>
          </p:cNvPr>
          <p:cNvSpPr/>
          <p:nvPr/>
        </p:nvSpPr>
        <p:spPr>
          <a:xfrm>
            <a:off x="0" y="1537811"/>
            <a:ext cx="12192000" cy="5355162"/>
          </a:xfrm>
          <a:prstGeom prst="rect">
            <a:avLst/>
          </a:prstGeom>
          <a:solidFill>
            <a:schemeClr val="tx1">
              <a:lumMod val="50000"/>
              <a:lumOff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9A09E6-7BDB-4525-98F1-F349A9B9E9F0}"/>
              </a:ext>
            </a:extLst>
          </p:cNvPr>
          <p:cNvSpPr txBox="1"/>
          <p:nvPr/>
        </p:nvSpPr>
        <p:spPr>
          <a:xfrm>
            <a:off x="-97934" y="3168296"/>
            <a:ext cx="12192000" cy="26468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#AdiWants </a:t>
            </a:r>
          </a:p>
        </p:txBody>
      </p:sp>
    </p:spTree>
    <p:extLst>
      <p:ext uri="{BB962C8B-B14F-4D97-AF65-F5344CB8AC3E}">
        <p14:creationId xmlns:p14="http://schemas.microsoft.com/office/powerpoint/2010/main" val="36824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3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build="p"/>
      <p:bldP spid="9" grpId="0" animBg="1"/>
      <p:bldP spid="9" grpId="1" animBg="1"/>
      <p:bldP spid="15" grpId="0" animBg="1"/>
      <p:bldP spid="15" grpId="1" animBg="1"/>
      <p:bldP spid="20" grpId="0" animBg="1"/>
      <p:bldP spid="20" grpId="1" animBg="1"/>
      <p:bldP spid="16" grpId="0"/>
      <p:bldP spid="16" grpId="1"/>
      <p:bldP spid="21" grpId="0" animBg="1"/>
      <p:bldP spid="27" grpId="0" animBg="1"/>
      <p:bldP spid="27" grpId="1" animBg="1"/>
      <p:bldP spid="28" grpId="0" animBg="1"/>
      <p:bldP spid="28" grpId="1" animBg="1"/>
      <p:bldP spid="29" grpId="0" build="p"/>
      <p:bldP spid="30" grpId="1" animBg="1"/>
      <p:bldP spid="30" grpId="2" animBg="1"/>
      <p:bldP spid="33" grpId="0" animBg="1"/>
      <p:bldP spid="33" grpId="1" animBg="1"/>
      <p:bldP spid="36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methodology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3565873" y="949120"/>
            <a:ext cx="507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362886" y="1019066"/>
            <a:ext cx="3435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DATASET  |  MODELS  |  METRICS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04F42-58E4-451E-ADC3-358C980C6057}"/>
              </a:ext>
            </a:extLst>
          </p:cNvPr>
          <p:cNvSpPr txBox="1"/>
          <p:nvPr/>
        </p:nvSpPr>
        <p:spPr>
          <a:xfrm>
            <a:off x="344282" y="2431005"/>
            <a:ext cx="114054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has_audio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video_view_count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is_video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is_verified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followers_count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comments_count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hashtag_count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like_count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tag_name</a:t>
            </a:r>
            <a:endParaRPr lang="en-US" sz="2800" i="0" u="none" strike="noStrike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i="0" u="none" strike="noStrike" dirty="0" err="1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caption_length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871E2-DFB4-40FC-A4BE-6DE89AAAE5E9}"/>
              </a:ext>
            </a:extLst>
          </p:cNvPr>
          <p:cNvSpPr txBox="1"/>
          <p:nvPr/>
        </p:nvSpPr>
        <p:spPr>
          <a:xfrm>
            <a:off x="344282" y="1759873"/>
            <a:ext cx="11503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rgbClr val="99CC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VARIABLE</a:t>
            </a:r>
            <a:r>
              <a:rPr lang="en-US" sz="2800" b="1" u="sng" spc="300" dirty="0">
                <a:solidFill>
                  <a:srgbClr val="99CC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endParaRPr lang="en-SG" sz="2800" b="1" u="sng" spc="300" dirty="0">
              <a:solidFill>
                <a:srgbClr val="99CC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74C7D8-1D6D-4621-B8F5-821BC2A2393F}"/>
              </a:ext>
            </a:extLst>
          </p:cNvPr>
          <p:cNvSpPr txBox="1"/>
          <p:nvPr/>
        </p:nvSpPr>
        <p:spPr>
          <a:xfrm>
            <a:off x="377763" y="2820582"/>
            <a:ext cx="11405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b="0" i="0" u="none" strike="noStrike" spc="300" dirty="0">
                <a:solidFill>
                  <a:srgbClr val="99CCFF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MACHINE LEARNING MODELS USED</a:t>
            </a:r>
          </a:p>
          <a:p>
            <a:pPr marL="0" indent="0" algn="ctr">
              <a:buNone/>
            </a:pPr>
            <a:endParaRPr lang="en-US" sz="2000" b="0" i="0" u="none" strike="noStrike" spc="3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b="0" i="0" u="none" strike="noStrike" spc="3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Logistic Regression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0F2422-1404-41DF-BCE5-04A26D103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61" r="22059" b="7213"/>
          <a:stretch/>
        </p:blipFill>
        <p:spPr>
          <a:xfrm>
            <a:off x="1908517" y="4420224"/>
            <a:ext cx="2019300" cy="2098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Thought Bubble: Cloud 38">
            <a:extLst>
              <a:ext uri="{FF2B5EF4-FFF2-40B4-BE49-F238E27FC236}">
                <a16:creationId xmlns:a16="http://schemas.microsoft.com/office/drawing/2014/main" id="{A8BF5E56-B9EE-4726-9B2D-FF5B8E9355D5}"/>
              </a:ext>
            </a:extLst>
          </p:cNvPr>
          <p:cNvSpPr/>
          <p:nvPr/>
        </p:nvSpPr>
        <p:spPr>
          <a:xfrm>
            <a:off x="3241258" y="2001894"/>
            <a:ext cx="6362701" cy="2402638"/>
          </a:xfrm>
          <a:prstGeom prst="cloudCallout">
            <a:avLst>
              <a:gd name="adj1" fmla="val -51388"/>
              <a:gd name="adj2" fmla="val 55760"/>
            </a:avLst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are the </a:t>
            </a:r>
            <a:r>
              <a:rPr lang="en-US" sz="2400" u="sng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variables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should </a:t>
            </a:r>
            <a:r>
              <a:rPr lang="en-US" sz="2400" u="sng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efforts on,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my trajectory to making Instagram </a:t>
            </a:r>
            <a:r>
              <a:rPr lang="en-US" sz="2400" u="sng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posts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FF906D-6892-4974-8D53-6631B41C02BF}"/>
              </a:ext>
            </a:extLst>
          </p:cNvPr>
          <p:cNvSpPr txBox="1"/>
          <p:nvPr/>
        </p:nvSpPr>
        <p:spPr>
          <a:xfrm>
            <a:off x="2452686" y="6345968"/>
            <a:ext cx="728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 Source</a:t>
            </a:r>
          </a:p>
          <a:p>
            <a:pPr algn="ctr"/>
            <a:r>
              <a:rPr lang="en-US" sz="12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https://www.kaggle.com/rezaunderfit/instagram-top-post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5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1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1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1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1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801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801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801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801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801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801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1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499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1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uiExpand="1" build="p"/>
      <p:bldP spid="7" grpId="1" build="allAtOnce"/>
      <p:bldP spid="10" grpId="0"/>
      <p:bldP spid="10" grpId="1"/>
      <p:bldP spid="38" grpId="1" build="allAtOnce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362886" y="1019066"/>
            <a:ext cx="3435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 REQUIRED LIBRARIES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921CBB0-4CB7-4115-B49C-3D831D009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05" y="1887266"/>
            <a:ext cx="3205020" cy="4603260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110452-9C9B-4E21-8327-D87A7D7B8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80" y="1887266"/>
            <a:ext cx="3346962" cy="460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08F8B-4859-44C9-8C84-045AAB454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330"/>
          <a:stretch/>
        </p:blipFill>
        <p:spPr>
          <a:xfrm>
            <a:off x="1086538" y="2486290"/>
            <a:ext cx="9971970" cy="31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C3ABFB4-6738-404E-900C-588E218D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43AEC85-15F2-4A1E-95A4-4F06949A5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51979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 workflow</a:t>
            </a:r>
            <a:endParaRPr lang="en-US" sz="60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398BF0-D778-479C-BE62-92E7B4B5BA3C}"/>
              </a:ext>
            </a:extLst>
          </p:cNvPr>
          <p:cNvCxnSpPr>
            <a:cxnSpLocks/>
          </p:cNvCxnSpPr>
          <p:nvPr/>
        </p:nvCxnSpPr>
        <p:spPr>
          <a:xfrm>
            <a:off x="2670523" y="949120"/>
            <a:ext cx="680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515D5F-62F6-45A3-8A55-1881465ED2BD}"/>
              </a:ext>
            </a:extLst>
          </p:cNvPr>
          <p:cNvSpPr txBox="1"/>
          <p:nvPr/>
        </p:nvSpPr>
        <p:spPr>
          <a:xfrm>
            <a:off x="4362886" y="1019066"/>
            <a:ext cx="3435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LOAD IN DATA</a:t>
            </a:r>
            <a:endParaRPr lang="en-SG" sz="1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3F242A3-1A10-4C28-8E6E-B68C860B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06" y="5469699"/>
            <a:ext cx="1204158" cy="12041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F71034-EF44-4638-8946-C3321ABE3431}"/>
              </a:ext>
            </a:extLst>
          </p:cNvPr>
          <p:cNvSpPr txBox="1"/>
          <p:nvPr/>
        </p:nvSpPr>
        <p:spPr>
          <a:xfrm>
            <a:off x="393290" y="2055973"/>
            <a:ext cx="2379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#datascience</a:t>
            </a:r>
            <a:endParaRPr lang="en-SG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0755B-0874-4355-88B3-135D28280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812" y="1898241"/>
            <a:ext cx="9479421" cy="45326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DEFE8C-C5AB-49C6-8332-21F8CD8E2D0F}"/>
              </a:ext>
            </a:extLst>
          </p:cNvPr>
          <p:cNvSpPr/>
          <p:nvPr/>
        </p:nvSpPr>
        <p:spPr>
          <a:xfrm>
            <a:off x="1219200" y="5857875"/>
            <a:ext cx="1771650" cy="342900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1821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3359</TotalTime>
  <Words>901</Words>
  <Application>Microsoft Office PowerPoint</Application>
  <PresentationFormat>Widescreen</PresentationFormat>
  <Paragraphs>198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Aharoni</vt:lpstr>
      <vt:lpstr>Arial</vt:lpstr>
      <vt:lpstr>Arial Black</vt:lpstr>
      <vt:lpstr>Calibri</vt:lpstr>
      <vt:lpstr>Calibri Light</vt:lpstr>
      <vt:lpstr>Century</vt:lpstr>
      <vt:lpstr>Gotham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agenda </vt:lpstr>
      <vt:lpstr>introduction </vt:lpstr>
      <vt:lpstr>methodology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process workflow </vt:lpstr>
      <vt:lpstr>results </vt:lpstr>
      <vt:lpstr>results </vt:lpstr>
      <vt:lpstr>takeaways </vt:lpstr>
      <vt:lpstr>takeaways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Guan Feng Chua (student)</dc:creator>
  <cp:lastModifiedBy>Guan Feng Chua (student)</cp:lastModifiedBy>
  <cp:revision>434</cp:revision>
  <dcterms:created xsi:type="dcterms:W3CDTF">2020-11-06T10:55:19Z</dcterms:created>
  <dcterms:modified xsi:type="dcterms:W3CDTF">2021-03-05T02:13:43Z</dcterms:modified>
</cp:coreProperties>
</file>