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56" r:id="rId3"/>
    <p:sldId id="259" r:id="rId4"/>
    <p:sldId id="266" r:id="rId5"/>
    <p:sldId id="267" r:id="rId6"/>
    <p:sldId id="269" r:id="rId7"/>
    <p:sldId id="270" r:id="rId8"/>
    <p:sldId id="273" r:id="rId9"/>
    <p:sldId id="274" r:id="rId10"/>
    <p:sldId id="275" r:id="rId11"/>
    <p:sldId id="276" r:id="rId12"/>
    <p:sldId id="277" r:id="rId13"/>
    <p:sldId id="280" r:id="rId14"/>
    <p:sldId id="282" r:id="rId15"/>
    <p:sldId id="281" r:id="rId16"/>
    <p:sldId id="283" r:id="rId17"/>
    <p:sldId id="284" r:id="rId18"/>
    <p:sldId id="285" r:id="rId19"/>
    <p:sldId id="286" r:id="rId20"/>
    <p:sldId id="287" r:id="rId21"/>
    <p:sldId id="296" r:id="rId22"/>
    <p:sldId id="295" r:id="rId23"/>
    <p:sldId id="294" r:id="rId24"/>
    <p:sldId id="293" r:id="rId25"/>
    <p:sldId id="297" r:id="rId26"/>
    <p:sldId id="298" r:id="rId27"/>
    <p:sldId id="299" r:id="rId28"/>
    <p:sldId id="2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2" autoAdjust="0"/>
    <p:restoredTop sz="94660"/>
  </p:normalViewPr>
  <p:slideViewPr>
    <p:cSldViewPr snapToGrid="0">
      <p:cViewPr>
        <p:scale>
          <a:sx n="80" d="100"/>
          <a:sy n="80" d="100"/>
        </p:scale>
        <p:origin x="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95F955-831A-41CB-AB37-BC1A799BC46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D78754E-DB54-4958-A9FB-A1FCC256FACC}">
      <dgm:prSet phldrT="[Text]" custT="1"/>
      <dgm:spPr/>
      <dgm:t>
        <a:bodyPr/>
        <a:lstStyle/>
        <a:p>
          <a:pPr algn="l"/>
          <a:r>
            <a:rPr lang="en-US" sz="2400" b="0" u="none" dirty="0">
              <a:latin typeface="Aharoni" panose="02010803020104030203" pitchFamily="2" charset="-79"/>
              <a:cs typeface="Aharoni" panose="02010803020104030203" pitchFamily="2" charset="-79"/>
            </a:rPr>
            <a:t>AUG 2020</a:t>
          </a:r>
        </a:p>
        <a:p>
          <a:pPr algn="l"/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* Interviewed with Aditya</a:t>
          </a: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SG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B41038-5595-41F9-86D5-193C8F5B56D4}" type="parTrans" cxnId="{1970EDFF-CEAF-4BC3-963C-5C74C22C7CDB}">
      <dgm:prSet/>
      <dgm:spPr/>
      <dgm:t>
        <a:bodyPr/>
        <a:lstStyle/>
        <a:p>
          <a:endParaRPr lang="en-SG"/>
        </a:p>
      </dgm:t>
    </dgm:pt>
    <dgm:pt modelId="{76E8A2D0-8419-4CA5-8D49-03A6B6AA36D2}" type="sibTrans" cxnId="{1970EDFF-CEAF-4BC3-963C-5C74C22C7CDB}">
      <dgm:prSet/>
      <dgm:spPr/>
      <dgm:t>
        <a:bodyPr/>
        <a:lstStyle/>
        <a:p>
          <a:endParaRPr lang="en-SG"/>
        </a:p>
      </dgm:t>
    </dgm:pt>
    <dgm:pt modelId="{0DA3AB7D-143C-4CEB-9EBA-A18C074A3C22}">
      <dgm:prSet phldrT="[Text]" custT="1"/>
      <dgm:spPr/>
      <dgm:t>
        <a:bodyPr/>
        <a:lstStyle/>
        <a:p>
          <a:pPr algn="l"/>
          <a:r>
            <a:rPr lang="en-US" sz="2400" b="0" u="none" dirty="0">
              <a:latin typeface="Aharoni" panose="02010803020104030203" pitchFamily="2" charset="-79"/>
              <a:cs typeface="Aharoni" panose="02010803020104030203" pitchFamily="2" charset="-79"/>
            </a:rPr>
            <a:t>SEP 2020</a:t>
          </a:r>
        </a:p>
        <a:p>
          <a:pPr algn="l"/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* Joined Aditya’s company</a:t>
          </a: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* Submitted my 1</a:t>
          </a:r>
          <a:r>
            <a:rPr lang="en-US" sz="1400" baseline="30000" dirty="0"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project of building an Excel Interactive Dashboard for the Superstore business in the U.S.</a:t>
          </a: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* Aditya is convinced of my Dashboard building skills</a:t>
          </a: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SG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28EEA2-073C-44B4-B77A-A441355F9D39}" type="parTrans" cxnId="{82864E7E-0FF8-4E0D-AA88-D18641C9036D}">
      <dgm:prSet/>
      <dgm:spPr/>
      <dgm:t>
        <a:bodyPr/>
        <a:lstStyle/>
        <a:p>
          <a:endParaRPr lang="en-SG"/>
        </a:p>
      </dgm:t>
    </dgm:pt>
    <dgm:pt modelId="{38CCE6DD-5322-40C0-AC6F-C4DDF27A40DC}" type="sibTrans" cxnId="{82864E7E-0FF8-4E0D-AA88-D18641C9036D}">
      <dgm:prSet/>
      <dgm:spPr/>
      <dgm:t>
        <a:bodyPr/>
        <a:lstStyle/>
        <a:p>
          <a:endParaRPr lang="en-SG"/>
        </a:p>
      </dgm:t>
    </dgm:pt>
    <dgm:pt modelId="{4F5A7DC5-7B1E-408A-9255-08D40BB60F39}">
      <dgm:prSet phldrT="[Text]" custT="1"/>
      <dgm:spPr/>
      <dgm:t>
        <a:bodyPr/>
        <a:lstStyle/>
        <a:p>
          <a:pPr algn="l"/>
          <a:r>
            <a:rPr lang="en-US" sz="2400" b="0" u="none" dirty="0">
              <a:latin typeface="Aharoni" panose="02010803020104030203" pitchFamily="2" charset="-79"/>
              <a:cs typeface="Aharoni" panose="02010803020104030203" pitchFamily="2" charset="-79"/>
            </a:rPr>
            <a:t>NOW</a:t>
          </a:r>
          <a:r>
            <a:rPr lang="en-US" sz="2400" b="1" u="none" dirty="0">
              <a:latin typeface="Aharoni" panose="02010803020104030203" pitchFamily="2" charset="-79"/>
              <a:cs typeface="Aharoni" panose="02010803020104030203" pitchFamily="2" charset="-79"/>
            </a:rPr>
            <a:t> . . . . </a:t>
          </a:r>
        </a:p>
        <a:p>
          <a:pPr algn="l"/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* Aditya wants to venture into the business of MOVIE MAKING</a:t>
          </a: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* He requires an overview of the movie industry, but information is not readily available, and data  is too massive to process in excel</a:t>
          </a:r>
        </a:p>
        <a:p>
          <a:pPr algn="l"/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* Aditya tasked me to handle this project, with an objective to gain key insights</a:t>
          </a:r>
        </a:p>
        <a:p>
          <a:pPr algn="l"/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(and of course secretly measure my SQL skills …. )</a:t>
          </a:r>
        </a:p>
        <a:p>
          <a:pPr algn="l"/>
          <a:endParaRPr lang="en-SG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0C635-7ED4-4FF2-9510-BA21E0AEE739}" type="sibTrans" cxnId="{F33B5E08-2557-4AD0-9B2B-E41CBAC6EC8F}">
      <dgm:prSet/>
      <dgm:spPr/>
      <dgm:t>
        <a:bodyPr/>
        <a:lstStyle/>
        <a:p>
          <a:endParaRPr lang="en-SG"/>
        </a:p>
      </dgm:t>
    </dgm:pt>
    <dgm:pt modelId="{9806F43D-B5A2-4D68-A06B-D394CD9348DF}" type="parTrans" cxnId="{F33B5E08-2557-4AD0-9B2B-E41CBAC6EC8F}">
      <dgm:prSet/>
      <dgm:spPr/>
      <dgm:t>
        <a:bodyPr/>
        <a:lstStyle/>
        <a:p>
          <a:endParaRPr lang="en-SG"/>
        </a:p>
      </dgm:t>
    </dgm:pt>
    <dgm:pt modelId="{E6D0F05D-BA66-4F74-84C2-FA83A04E957A}" type="pres">
      <dgm:prSet presAssocID="{A695F955-831A-41CB-AB37-BC1A799BC467}" presName="Name0" presStyleCnt="0">
        <dgm:presLayoutVars>
          <dgm:dir/>
          <dgm:resizeHandles val="exact"/>
        </dgm:presLayoutVars>
      </dgm:prSet>
      <dgm:spPr/>
    </dgm:pt>
    <dgm:pt modelId="{DD51C3F4-4575-48A5-A338-28D24D8F64AA}" type="pres">
      <dgm:prSet presAssocID="{9D78754E-DB54-4958-A9FB-A1FCC256FACC}" presName="node" presStyleLbl="node1" presStyleIdx="0" presStyleCnt="3">
        <dgm:presLayoutVars>
          <dgm:bulletEnabled val="1"/>
        </dgm:presLayoutVars>
      </dgm:prSet>
      <dgm:spPr/>
    </dgm:pt>
    <dgm:pt modelId="{A3025E51-BB1C-4DC2-949E-F7D53AAA9F33}" type="pres">
      <dgm:prSet presAssocID="{76E8A2D0-8419-4CA5-8D49-03A6B6AA36D2}" presName="sibTrans" presStyleLbl="sibTrans2D1" presStyleIdx="0" presStyleCnt="2"/>
      <dgm:spPr/>
    </dgm:pt>
    <dgm:pt modelId="{76BC356C-D29F-4D26-A6E0-4A8A66BBF0CF}" type="pres">
      <dgm:prSet presAssocID="{76E8A2D0-8419-4CA5-8D49-03A6B6AA36D2}" presName="connectorText" presStyleLbl="sibTrans2D1" presStyleIdx="0" presStyleCnt="2"/>
      <dgm:spPr/>
    </dgm:pt>
    <dgm:pt modelId="{9F597938-337D-4BC7-89DB-45781FC0F632}" type="pres">
      <dgm:prSet presAssocID="{0DA3AB7D-143C-4CEB-9EBA-A18C074A3C22}" presName="node" presStyleLbl="node1" presStyleIdx="1" presStyleCnt="3">
        <dgm:presLayoutVars>
          <dgm:bulletEnabled val="1"/>
        </dgm:presLayoutVars>
      </dgm:prSet>
      <dgm:spPr/>
    </dgm:pt>
    <dgm:pt modelId="{3A96CE30-A5AD-4766-8A3F-DF1FE9AD3169}" type="pres">
      <dgm:prSet presAssocID="{38CCE6DD-5322-40C0-AC6F-C4DDF27A40DC}" presName="sibTrans" presStyleLbl="sibTrans2D1" presStyleIdx="1" presStyleCnt="2"/>
      <dgm:spPr/>
    </dgm:pt>
    <dgm:pt modelId="{9233AC52-026C-4826-9AD9-5457CE205DEB}" type="pres">
      <dgm:prSet presAssocID="{38CCE6DD-5322-40C0-AC6F-C4DDF27A40DC}" presName="connectorText" presStyleLbl="sibTrans2D1" presStyleIdx="1" presStyleCnt="2"/>
      <dgm:spPr/>
    </dgm:pt>
    <dgm:pt modelId="{9210C341-0875-4479-9158-1FB746B5B7B8}" type="pres">
      <dgm:prSet presAssocID="{4F5A7DC5-7B1E-408A-9255-08D40BB60F39}" presName="node" presStyleLbl="node1" presStyleIdx="2" presStyleCnt="3">
        <dgm:presLayoutVars>
          <dgm:bulletEnabled val="1"/>
        </dgm:presLayoutVars>
      </dgm:prSet>
      <dgm:spPr/>
    </dgm:pt>
  </dgm:ptLst>
  <dgm:cxnLst>
    <dgm:cxn modelId="{F33B5E08-2557-4AD0-9B2B-E41CBAC6EC8F}" srcId="{A695F955-831A-41CB-AB37-BC1A799BC467}" destId="{4F5A7DC5-7B1E-408A-9255-08D40BB60F39}" srcOrd="2" destOrd="0" parTransId="{9806F43D-B5A2-4D68-A06B-D394CD9348DF}" sibTransId="{0680C635-7ED4-4FF2-9510-BA21E0AEE739}"/>
    <dgm:cxn modelId="{34876A14-A6DA-45F0-81E3-3F773E19A9E8}" type="presOf" srcId="{9D78754E-DB54-4958-A9FB-A1FCC256FACC}" destId="{DD51C3F4-4575-48A5-A338-28D24D8F64AA}" srcOrd="0" destOrd="0" presId="urn:microsoft.com/office/officeart/2005/8/layout/process1"/>
    <dgm:cxn modelId="{D1570867-9A93-4F46-8031-8ECAC696DC7F}" type="presOf" srcId="{76E8A2D0-8419-4CA5-8D49-03A6B6AA36D2}" destId="{76BC356C-D29F-4D26-A6E0-4A8A66BBF0CF}" srcOrd="1" destOrd="0" presId="urn:microsoft.com/office/officeart/2005/8/layout/process1"/>
    <dgm:cxn modelId="{32623651-EAB6-4AC6-9900-67677569CF98}" type="presOf" srcId="{76E8A2D0-8419-4CA5-8D49-03A6B6AA36D2}" destId="{A3025E51-BB1C-4DC2-949E-F7D53AAA9F33}" srcOrd="0" destOrd="0" presId="urn:microsoft.com/office/officeart/2005/8/layout/process1"/>
    <dgm:cxn modelId="{82864E7E-0FF8-4E0D-AA88-D18641C9036D}" srcId="{A695F955-831A-41CB-AB37-BC1A799BC467}" destId="{0DA3AB7D-143C-4CEB-9EBA-A18C074A3C22}" srcOrd="1" destOrd="0" parTransId="{2328EEA2-073C-44B4-B77A-A441355F9D39}" sibTransId="{38CCE6DD-5322-40C0-AC6F-C4DDF27A40DC}"/>
    <dgm:cxn modelId="{4785EB93-9C6D-4D77-93DB-FCAA2BC144B4}" type="presOf" srcId="{38CCE6DD-5322-40C0-AC6F-C4DDF27A40DC}" destId="{3A96CE30-A5AD-4766-8A3F-DF1FE9AD3169}" srcOrd="0" destOrd="0" presId="urn:microsoft.com/office/officeart/2005/8/layout/process1"/>
    <dgm:cxn modelId="{C95164A3-F593-47AB-91FD-08A730B107F7}" type="presOf" srcId="{A695F955-831A-41CB-AB37-BC1A799BC467}" destId="{E6D0F05D-BA66-4F74-84C2-FA83A04E957A}" srcOrd="0" destOrd="0" presId="urn:microsoft.com/office/officeart/2005/8/layout/process1"/>
    <dgm:cxn modelId="{D0F8FDA3-DF5A-4CB4-B16A-24AB52D1920D}" type="presOf" srcId="{38CCE6DD-5322-40C0-AC6F-C4DDF27A40DC}" destId="{9233AC52-026C-4826-9AD9-5457CE205DEB}" srcOrd="1" destOrd="0" presId="urn:microsoft.com/office/officeart/2005/8/layout/process1"/>
    <dgm:cxn modelId="{BEA3C5BC-F8CA-4166-B7E9-589B2A7431D1}" type="presOf" srcId="{4F5A7DC5-7B1E-408A-9255-08D40BB60F39}" destId="{9210C341-0875-4479-9158-1FB746B5B7B8}" srcOrd="0" destOrd="0" presId="urn:microsoft.com/office/officeart/2005/8/layout/process1"/>
    <dgm:cxn modelId="{023EDFD3-E4D6-4722-875D-293354BB7442}" type="presOf" srcId="{0DA3AB7D-143C-4CEB-9EBA-A18C074A3C22}" destId="{9F597938-337D-4BC7-89DB-45781FC0F632}" srcOrd="0" destOrd="0" presId="urn:microsoft.com/office/officeart/2005/8/layout/process1"/>
    <dgm:cxn modelId="{1970EDFF-CEAF-4BC3-963C-5C74C22C7CDB}" srcId="{A695F955-831A-41CB-AB37-BC1A799BC467}" destId="{9D78754E-DB54-4958-A9FB-A1FCC256FACC}" srcOrd="0" destOrd="0" parTransId="{34B41038-5595-41F9-86D5-193C8F5B56D4}" sibTransId="{76E8A2D0-8419-4CA5-8D49-03A6B6AA36D2}"/>
    <dgm:cxn modelId="{56DDFE27-B21F-4108-AFA2-EBC7288B3696}" type="presParOf" srcId="{E6D0F05D-BA66-4F74-84C2-FA83A04E957A}" destId="{DD51C3F4-4575-48A5-A338-28D24D8F64AA}" srcOrd="0" destOrd="0" presId="urn:microsoft.com/office/officeart/2005/8/layout/process1"/>
    <dgm:cxn modelId="{7D05E418-1CA7-454B-A93D-2A3CD14176F6}" type="presParOf" srcId="{E6D0F05D-BA66-4F74-84C2-FA83A04E957A}" destId="{A3025E51-BB1C-4DC2-949E-F7D53AAA9F33}" srcOrd="1" destOrd="0" presId="urn:microsoft.com/office/officeart/2005/8/layout/process1"/>
    <dgm:cxn modelId="{576D9C77-A053-4081-973C-3CB8EEB56199}" type="presParOf" srcId="{A3025E51-BB1C-4DC2-949E-F7D53AAA9F33}" destId="{76BC356C-D29F-4D26-A6E0-4A8A66BBF0CF}" srcOrd="0" destOrd="0" presId="urn:microsoft.com/office/officeart/2005/8/layout/process1"/>
    <dgm:cxn modelId="{DDED4A3B-8E8A-44C7-9B24-6AD2D5BF3158}" type="presParOf" srcId="{E6D0F05D-BA66-4F74-84C2-FA83A04E957A}" destId="{9F597938-337D-4BC7-89DB-45781FC0F632}" srcOrd="2" destOrd="0" presId="urn:microsoft.com/office/officeart/2005/8/layout/process1"/>
    <dgm:cxn modelId="{BD15FB39-7CE2-4BB6-9509-89267711A260}" type="presParOf" srcId="{E6D0F05D-BA66-4F74-84C2-FA83A04E957A}" destId="{3A96CE30-A5AD-4766-8A3F-DF1FE9AD3169}" srcOrd="3" destOrd="0" presId="urn:microsoft.com/office/officeart/2005/8/layout/process1"/>
    <dgm:cxn modelId="{6F9A5F29-9415-4A98-BCA5-261CA06F40B2}" type="presParOf" srcId="{3A96CE30-A5AD-4766-8A3F-DF1FE9AD3169}" destId="{9233AC52-026C-4826-9AD9-5457CE205DEB}" srcOrd="0" destOrd="0" presId="urn:microsoft.com/office/officeart/2005/8/layout/process1"/>
    <dgm:cxn modelId="{5450C703-F500-4819-A0E6-BB706B1D3C10}" type="presParOf" srcId="{E6D0F05D-BA66-4F74-84C2-FA83A04E957A}" destId="{9210C341-0875-4479-9158-1FB746B5B7B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1C3F4-4575-48A5-A338-28D24D8F64AA}">
      <dsp:nvSpPr>
        <dsp:cNvPr id="0" name=""/>
        <dsp:cNvSpPr/>
      </dsp:nvSpPr>
      <dsp:spPr>
        <a:xfrm>
          <a:off x="8974" y="537181"/>
          <a:ext cx="2682329" cy="4222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>
              <a:latin typeface="Aharoni" panose="02010803020104030203" pitchFamily="2" charset="-79"/>
              <a:cs typeface="Aharoni" panose="02010803020104030203" pitchFamily="2" charset="-79"/>
            </a:rPr>
            <a:t>AUG 2020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* Interviewed with Aditya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537" y="615744"/>
        <a:ext cx="2525203" cy="4065323"/>
      </dsp:txXfrm>
    </dsp:sp>
    <dsp:sp modelId="{A3025E51-BB1C-4DC2-949E-F7D53AAA9F33}">
      <dsp:nvSpPr>
        <dsp:cNvPr id="0" name=""/>
        <dsp:cNvSpPr/>
      </dsp:nvSpPr>
      <dsp:spPr>
        <a:xfrm>
          <a:off x="2959536" y="2315797"/>
          <a:ext cx="568653" cy="6652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2800" kern="1200"/>
        </a:p>
      </dsp:txBody>
      <dsp:txXfrm>
        <a:off x="2959536" y="2448840"/>
        <a:ext cx="398057" cy="399131"/>
      </dsp:txXfrm>
    </dsp:sp>
    <dsp:sp modelId="{9F597938-337D-4BC7-89DB-45781FC0F632}">
      <dsp:nvSpPr>
        <dsp:cNvPr id="0" name=""/>
        <dsp:cNvSpPr/>
      </dsp:nvSpPr>
      <dsp:spPr>
        <a:xfrm>
          <a:off x="3764235" y="537181"/>
          <a:ext cx="2682329" cy="4222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>
              <a:latin typeface="Aharoni" panose="02010803020104030203" pitchFamily="2" charset="-79"/>
              <a:cs typeface="Aharoni" panose="02010803020104030203" pitchFamily="2" charset="-79"/>
            </a:rPr>
            <a:t>SEP 2020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* Joined Aditya’s company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* Submitted my 1</a:t>
          </a:r>
          <a:r>
            <a:rPr lang="en-US" sz="140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 project of building an Excel Interactive Dashboard for the Superstore business in the U.S.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* Aditya is convinced of my Dashboard building skills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2798" y="615744"/>
        <a:ext cx="2525203" cy="4065323"/>
      </dsp:txXfrm>
    </dsp:sp>
    <dsp:sp modelId="{3A96CE30-A5AD-4766-8A3F-DF1FE9AD3169}">
      <dsp:nvSpPr>
        <dsp:cNvPr id="0" name=""/>
        <dsp:cNvSpPr/>
      </dsp:nvSpPr>
      <dsp:spPr>
        <a:xfrm>
          <a:off x="6714797" y="2315797"/>
          <a:ext cx="568653" cy="6652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2800" kern="1200"/>
        </a:p>
      </dsp:txBody>
      <dsp:txXfrm>
        <a:off x="6714797" y="2448840"/>
        <a:ext cx="398057" cy="399131"/>
      </dsp:txXfrm>
    </dsp:sp>
    <dsp:sp modelId="{9210C341-0875-4479-9158-1FB746B5B7B8}">
      <dsp:nvSpPr>
        <dsp:cNvPr id="0" name=""/>
        <dsp:cNvSpPr/>
      </dsp:nvSpPr>
      <dsp:spPr>
        <a:xfrm>
          <a:off x="7519496" y="537181"/>
          <a:ext cx="2682329" cy="4222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>
              <a:latin typeface="Aharoni" panose="02010803020104030203" pitchFamily="2" charset="-79"/>
              <a:cs typeface="Aharoni" panose="02010803020104030203" pitchFamily="2" charset="-79"/>
            </a:rPr>
            <a:t>NOW</a:t>
          </a:r>
          <a:r>
            <a:rPr lang="en-US" sz="2400" b="1" u="none" kern="1200" dirty="0">
              <a:latin typeface="Aharoni" panose="02010803020104030203" pitchFamily="2" charset="-79"/>
              <a:cs typeface="Aharoni" panose="02010803020104030203" pitchFamily="2" charset="-79"/>
            </a:rPr>
            <a:t> . . . .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* Aditya wants to venture into the business of MOVIE MAKING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* He requires an overview of the movie industry, but information is not readily available, and data  is too massive to process in excel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* Aditya tasked me to handle this project, with an objective to gain key insights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(and of course secretly measure my SQL skills …. 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98059" y="615744"/>
        <a:ext cx="2525203" cy="40653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26D7D-80F4-49CE-BCCE-CA8AE7AA0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46B8A-B037-464A-ACB1-DDA1E9F7D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938E1-5746-4064-B22F-5DD281B8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49549-8BB4-4496-9140-8FC876F4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372D-DBCC-476C-8C65-C07409A7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4119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4805-890C-4EBE-A810-24158E55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67B6F-CBD1-461A-8519-2E6F4C7CB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AE9DF-FDA1-4203-B8AA-195CE110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C9EF0-42DD-4C38-B8AE-17196EFAC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6E409-E176-4FBA-8104-BE5A4FE7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52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8F080-5D78-420D-A8EF-1CABC02226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E5BD9-AE8E-4AE8-8534-899255472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02FCD-8BC9-4810-B63E-384A537E7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D7706-42B1-4A16-A023-04576A89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04731-EFB2-468B-A12F-B8D102F4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3633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2696-D674-4733-8D5A-84953C4F1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B48FE-27F1-4041-945C-B0BE1BF01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DDF2C-5A4A-400F-977F-2749A02C6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7CF2-FF3E-4C8B-BC0C-5E68D8F9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01392-86FA-4AD4-ADAE-B4E930D78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512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3E5F-D3E7-4107-94E2-6BA932E2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45281-12F9-4CB0-8583-32194797F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726AA-CAC6-44C5-AC9D-25CE64A3F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0EAFF-3DAF-48B6-942B-183C7256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6AD-67F5-4BE7-9726-10F6A3E6A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70009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CD5A-B2C7-4FDF-A26B-C8F44641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7AD36-472F-40A5-ADA3-D38F7920F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660BB-9AF7-41A3-814B-AD365520E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B17D4-CD19-42E5-AB90-95D6B2B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626C6-3CD0-49EC-8980-CE2819A4F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54AC1-BEE5-47BC-B8F3-68EC9499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404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C6D-BCED-42F2-8052-0FCA8403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90ECC-6B4A-480D-9BBC-15603F8E8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4E30C-8012-44F5-A063-D549E0DA8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EA4F57-2D85-4744-A422-1F223BBAF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38DDFB-4417-45EB-846B-37AA7B35A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37A2A-F927-4FC8-89E6-4F7BE57E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FF705E-923D-4EDD-946A-B0D1C2D1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0C80B2-D0DF-4B84-8757-5E751AC8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4100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20CF8-3EAF-4E18-9D3A-E1938EFEE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BC4C4-6118-43BB-966D-71796712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272B3-1E1C-4032-85E8-C1CD1853D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8F738-525D-4EE3-A74E-73D50264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20543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AA3F6D-9098-45D3-B1F2-41CAA60D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A26A6-A77E-411B-BBC4-0EE7B9A7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67877-75D5-469F-9CF7-F7E3CBB4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200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057F-F3E6-4D0B-A143-87677A36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460C6-BECC-4C88-A3E4-627811BC2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A7302-BB5A-4FA0-8EF4-BDA3B539C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17AE2-A0AE-47A8-8254-C9326F4C9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5A9D9-646F-4A15-8112-6CFC91F2B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DA6DD-595F-4CC6-8AC6-99543A58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905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A1C0D-E91A-44D4-BD6A-19275CF40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29375F-E553-4ED3-93E8-80992B1EE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42292-2D47-431F-B7D3-489A9E061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09154-2D24-48C2-9C0B-D60FD3B4B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7B70B-8DB2-492C-9A3E-2D4A1C57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84CCE-8951-4B75-A960-96D1E9994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113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58F2A-E572-4974-A7C8-0C56B67F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DEBD4-3D64-4FA2-B5FF-6B7A4DDF2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B46BC-4EED-4CE5-92E0-076A954C8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F65FB-8283-4611-BEBC-60778266C32E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E7DE4-2595-4F26-A86D-650E3053A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8263C-569F-4D99-9C89-099F3F03E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569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diagramDrawing" Target="../diagrams/drawing1.xml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12" Type="http://schemas.openxmlformats.org/officeDocument/2006/relationships/diagramColors" Target="../diagrams/colors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.xml"/><Relationship Id="rId11" Type="http://schemas.openxmlformats.org/officeDocument/2006/relationships/diagramQuickStyle" Target="../diagrams/quickStyle1.xml"/><Relationship Id="rId5" Type="http://schemas.openxmlformats.org/officeDocument/2006/relationships/audio" Target="../media/media2.mp3"/><Relationship Id="rId10" Type="http://schemas.openxmlformats.org/officeDocument/2006/relationships/diagramLayout" Target="../diagrams/layout1.xml"/><Relationship Id="rId4" Type="http://schemas.microsoft.com/office/2007/relationships/media" Target="../media/media2.mp3"/><Relationship Id="rId9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B9A9BB2-B1BE-41CF-9E19-95E5BF70A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4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13676C-D852-485F-B278-FD59C09C356A}"/>
              </a:ext>
            </a:extLst>
          </p:cNvPr>
          <p:cNvSpPr txBox="1"/>
          <p:nvPr/>
        </p:nvSpPr>
        <p:spPr>
          <a:xfrm>
            <a:off x="1670180" y="2323322"/>
            <a:ext cx="811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968C0-944C-4589-A4DA-616718918F95}"/>
              </a:ext>
            </a:extLst>
          </p:cNvPr>
          <p:cNvSpPr txBox="1"/>
          <p:nvPr/>
        </p:nvSpPr>
        <p:spPr>
          <a:xfrm>
            <a:off x="2933731" y="3002359"/>
            <a:ext cx="6311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  <a:cs typeface="Aharoni" panose="020B0604020202020204" pitchFamily="2" charset="-79"/>
              </a:rPr>
              <a:t>A not so long time ago on earth not so far</a:t>
            </a:r>
          </a:p>
          <a:p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  <a:cs typeface="Aharoni" panose="020B0604020202020204" pitchFamily="2" charset="-79"/>
              </a:rPr>
              <a:t>far away….</a:t>
            </a:r>
            <a:endParaRPr lang="en-SG" sz="3200" dirty="0">
              <a:solidFill>
                <a:srgbClr val="0070C0"/>
              </a:solidFill>
              <a:latin typeface="Arial Narrow" panose="020B0606020202030204" pitchFamily="34" charset="0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857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ER DIAGRAM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3744686" y="1235662"/>
            <a:ext cx="46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8" name="Flowchart: Process 157">
            <a:extLst>
              <a:ext uri="{FF2B5EF4-FFF2-40B4-BE49-F238E27FC236}">
                <a16:creationId xmlns:a16="http://schemas.microsoft.com/office/drawing/2014/main" id="{C676DC7C-DE0D-4000-95AD-C1BB9840A764}"/>
              </a:ext>
            </a:extLst>
          </p:cNvPr>
          <p:cNvSpPr/>
          <p:nvPr/>
        </p:nvSpPr>
        <p:spPr>
          <a:xfrm>
            <a:off x="8954048" y="2979694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RATINGS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0C710FB-79BF-4EDC-BD92-F945E429F1CC}"/>
              </a:ext>
            </a:extLst>
          </p:cNvPr>
          <p:cNvSpPr/>
          <p:nvPr/>
        </p:nvSpPr>
        <p:spPr>
          <a:xfrm>
            <a:off x="3630031" y="604163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belongs to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collection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21652DDC-08E9-4349-BA96-12A0F3912181}"/>
              </a:ext>
            </a:extLst>
          </p:cNvPr>
          <p:cNvSpPr/>
          <p:nvPr/>
        </p:nvSpPr>
        <p:spPr>
          <a:xfrm>
            <a:off x="6090356" y="6041560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original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language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1A54B1D2-D6FB-4EF5-960A-897BF8DEE211}"/>
              </a:ext>
            </a:extLst>
          </p:cNvPr>
          <p:cNvSpPr/>
          <p:nvPr/>
        </p:nvSpPr>
        <p:spPr>
          <a:xfrm>
            <a:off x="5489574" y="6296917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title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EBD31E60-3B81-4D4B-AF70-A0425AD1123F}"/>
              </a:ext>
            </a:extLst>
          </p:cNvPr>
          <p:cNvSpPr/>
          <p:nvPr/>
        </p:nvSpPr>
        <p:spPr>
          <a:xfrm>
            <a:off x="6677289" y="569279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status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46CEEA34-A5A9-47D1-8CCD-07768474CF60}"/>
              </a:ext>
            </a:extLst>
          </p:cNvPr>
          <p:cNvSpPr/>
          <p:nvPr/>
        </p:nvSpPr>
        <p:spPr>
          <a:xfrm>
            <a:off x="7065520" y="529003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adult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9BB3A1DD-EE70-4E36-BB20-F896365DD852}"/>
              </a:ext>
            </a:extLst>
          </p:cNvPr>
          <p:cNvSpPr/>
          <p:nvPr/>
        </p:nvSpPr>
        <p:spPr>
          <a:xfrm>
            <a:off x="4887252" y="604241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u="sng" dirty="0">
                <a:solidFill>
                  <a:schemeClr val="tx1"/>
                </a:solidFill>
              </a:rPr>
              <a:t>id</a:t>
            </a:r>
            <a:endParaRPr lang="en-SG" sz="800" b="1" u="sng" dirty="0">
              <a:solidFill>
                <a:schemeClr val="tx1"/>
              </a:solidFill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E75CB6A5-6925-45F9-88CA-B61A9B2AFFDB}"/>
              </a:ext>
            </a:extLst>
          </p:cNvPr>
          <p:cNvSpPr/>
          <p:nvPr/>
        </p:nvSpPr>
        <p:spPr>
          <a:xfrm>
            <a:off x="4254198" y="630818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imdb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358E7A12-5C71-4F33-9F0C-DD62CB2B2AE3}"/>
              </a:ext>
            </a:extLst>
          </p:cNvPr>
          <p:cNvSpPr/>
          <p:nvPr/>
        </p:nvSpPr>
        <p:spPr>
          <a:xfrm>
            <a:off x="3186976" y="526851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runtime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FF9E1972-76BB-46E6-966B-CFD0135AE55F}"/>
              </a:ext>
            </a:extLst>
          </p:cNvPr>
          <p:cNvSpPr/>
          <p:nvPr/>
        </p:nvSpPr>
        <p:spPr>
          <a:xfrm>
            <a:off x="3418347" y="5643843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released date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5D5D75B-F868-434A-8619-0EAA9FBB047F}"/>
              </a:ext>
            </a:extLst>
          </p:cNvPr>
          <p:cNvSpPr/>
          <p:nvPr/>
        </p:nvSpPr>
        <p:spPr>
          <a:xfrm>
            <a:off x="2898436" y="491151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budget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C499364-0AF6-4CB9-B5A5-654B39FA79C7}"/>
              </a:ext>
            </a:extLst>
          </p:cNvPr>
          <p:cNvSpPr/>
          <p:nvPr/>
        </p:nvSpPr>
        <p:spPr>
          <a:xfrm>
            <a:off x="2654011" y="455212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revenue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E2C3E98B-3ADE-40F0-AD2A-F87CE51E4C76}"/>
              </a:ext>
            </a:extLst>
          </p:cNvPr>
          <p:cNvSpPr/>
          <p:nvPr/>
        </p:nvSpPr>
        <p:spPr>
          <a:xfrm>
            <a:off x="4254198" y="2141354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homepage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E83F2D57-3192-4572-92FA-8BAEBE9FE2E9}"/>
              </a:ext>
            </a:extLst>
          </p:cNvPr>
          <p:cNvSpPr/>
          <p:nvPr/>
        </p:nvSpPr>
        <p:spPr>
          <a:xfrm>
            <a:off x="4883828" y="239135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poster path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6308F3D2-7E08-448A-A602-503CDAED2B85}"/>
              </a:ext>
            </a:extLst>
          </p:cNvPr>
          <p:cNvSpPr/>
          <p:nvPr/>
        </p:nvSpPr>
        <p:spPr>
          <a:xfrm>
            <a:off x="3648452" y="239425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popularity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58A70F48-86D6-4B22-AC15-C985A94577CF}"/>
              </a:ext>
            </a:extLst>
          </p:cNvPr>
          <p:cNvSpPr/>
          <p:nvPr/>
        </p:nvSpPr>
        <p:spPr>
          <a:xfrm>
            <a:off x="3186976" y="306876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vote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16535259-41B3-466D-89A3-EEA83904D92E}"/>
              </a:ext>
            </a:extLst>
          </p:cNvPr>
          <p:cNvSpPr/>
          <p:nvPr/>
        </p:nvSpPr>
        <p:spPr>
          <a:xfrm>
            <a:off x="3418347" y="273551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vote count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4B066ADB-B496-4D3C-9F71-7158D114D2B2}"/>
              </a:ext>
            </a:extLst>
          </p:cNvPr>
          <p:cNvSpPr/>
          <p:nvPr/>
        </p:nvSpPr>
        <p:spPr>
          <a:xfrm>
            <a:off x="5489574" y="212559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video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6829F365-A2AB-4148-B90F-B925EBB9F51C}"/>
              </a:ext>
            </a:extLst>
          </p:cNvPr>
          <p:cNvSpPr/>
          <p:nvPr/>
        </p:nvSpPr>
        <p:spPr>
          <a:xfrm>
            <a:off x="6095320" y="239780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original title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C108A6FC-1768-4A9C-86AD-023D0C65A1F8}"/>
              </a:ext>
            </a:extLst>
          </p:cNvPr>
          <p:cNvSpPr/>
          <p:nvPr/>
        </p:nvSpPr>
        <p:spPr>
          <a:xfrm>
            <a:off x="2659336" y="375729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company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19A0A97E-2F5C-4E99-9F5B-6F382F3A4066}"/>
              </a:ext>
            </a:extLst>
          </p:cNvPr>
          <p:cNvSpPr/>
          <p:nvPr/>
        </p:nvSpPr>
        <p:spPr>
          <a:xfrm>
            <a:off x="2898436" y="3398034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production country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9" name="Flowchart: Process 178">
            <a:extLst>
              <a:ext uri="{FF2B5EF4-FFF2-40B4-BE49-F238E27FC236}">
                <a16:creationId xmlns:a16="http://schemas.microsoft.com/office/drawing/2014/main" id="{8B0D3706-CF9F-4B94-AAC1-0EF863036A25}"/>
              </a:ext>
            </a:extLst>
          </p:cNvPr>
          <p:cNvSpPr/>
          <p:nvPr/>
        </p:nvSpPr>
        <p:spPr>
          <a:xfrm>
            <a:off x="8933648" y="4565201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CREDITS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80" name="Flowchart: Process 179">
            <a:extLst>
              <a:ext uri="{FF2B5EF4-FFF2-40B4-BE49-F238E27FC236}">
                <a16:creationId xmlns:a16="http://schemas.microsoft.com/office/drawing/2014/main" id="{66E539EE-793F-410A-A9E1-06BF1D43A22A}"/>
              </a:ext>
            </a:extLst>
          </p:cNvPr>
          <p:cNvSpPr/>
          <p:nvPr/>
        </p:nvSpPr>
        <p:spPr>
          <a:xfrm>
            <a:off x="4883828" y="4112983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MOVIE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D4ABA1B0-6930-455E-B01D-723C74CBBDC8}"/>
              </a:ext>
            </a:extLst>
          </p:cNvPr>
          <p:cNvSpPr/>
          <p:nvPr/>
        </p:nvSpPr>
        <p:spPr>
          <a:xfrm>
            <a:off x="8142603" y="228630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user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33769FB0-978A-438B-ABA9-335E4123D9AE}"/>
              </a:ext>
            </a:extLst>
          </p:cNvPr>
          <p:cNvSpPr/>
          <p:nvPr/>
        </p:nvSpPr>
        <p:spPr>
          <a:xfrm>
            <a:off x="8954048" y="204656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movie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B847C500-05A4-442C-A084-EDF3484108BA}"/>
              </a:ext>
            </a:extLst>
          </p:cNvPr>
          <p:cNvSpPr/>
          <p:nvPr/>
        </p:nvSpPr>
        <p:spPr>
          <a:xfrm>
            <a:off x="9765493" y="228325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rating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FB09C4D5-3679-49E4-8566-5CCCE024E0B0}"/>
              </a:ext>
            </a:extLst>
          </p:cNvPr>
          <p:cNvSpPr/>
          <p:nvPr/>
        </p:nvSpPr>
        <p:spPr>
          <a:xfrm>
            <a:off x="10252073" y="2650653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timestamp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5" name="Flowchart: Decision 184">
            <a:extLst>
              <a:ext uri="{FF2B5EF4-FFF2-40B4-BE49-F238E27FC236}">
                <a16:creationId xmlns:a16="http://schemas.microsoft.com/office/drawing/2014/main" id="{C227A8DC-52E7-4C19-AA83-E019636ACF51}"/>
              </a:ext>
            </a:extLst>
          </p:cNvPr>
          <p:cNvSpPr/>
          <p:nvPr/>
        </p:nvSpPr>
        <p:spPr>
          <a:xfrm>
            <a:off x="6980236" y="4545346"/>
            <a:ext cx="1090125" cy="400764"/>
          </a:xfrm>
          <a:prstGeom prst="flowChartDecision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credited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to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CAF2EF16-F957-4C41-906F-A0C5A22BF505}"/>
              </a:ext>
            </a:extLst>
          </p:cNvPr>
          <p:cNvSpPr/>
          <p:nvPr/>
        </p:nvSpPr>
        <p:spPr>
          <a:xfrm>
            <a:off x="10671564" y="3022240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u="sng" dirty="0">
                <a:solidFill>
                  <a:schemeClr val="tx1"/>
                </a:solidFill>
              </a:rPr>
              <a:t>id</a:t>
            </a:r>
            <a:endParaRPr lang="en-SG" sz="800" b="1" u="sng" dirty="0">
              <a:solidFill>
                <a:schemeClr val="tx1"/>
              </a:solidFill>
            </a:endParaRP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616126DF-530F-436B-B068-06C7A546CAE4}"/>
              </a:ext>
            </a:extLst>
          </p:cNvPr>
          <p:cNvCxnSpPr>
            <a:stCxn id="180" idx="0"/>
            <a:endCxn id="171" idx="4"/>
          </p:cNvCxnSpPr>
          <p:nvPr/>
        </p:nvCxnSpPr>
        <p:spPr>
          <a:xfrm flipV="1">
            <a:off x="5345304" y="2646713"/>
            <a:ext cx="0" cy="14662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66C248AE-0302-4042-A16E-2B08E0B45773}"/>
              </a:ext>
            </a:extLst>
          </p:cNvPr>
          <p:cNvCxnSpPr>
            <a:stCxn id="180" idx="2"/>
            <a:endCxn id="164" idx="0"/>
          </p:cNvCxnSpPr>
          <p:nvPr/>
        </p:nvCxnSpPr>
        <p:spPr>
          <a:xfrm>
            <a:off x="5345304" y="4454216"/>
            <a:ext cx="3424" cy="158820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B3B550D5-3E5C-4D1F-91BE-54FC0A06F961}"/>
              </a:ext>
            </a:extLst>
          </p:cNvPr>
          <p:cNvCxnSpPr>
            <a:cxnSpLocks/>
            <a:stCxn id="180" idx="3"/>
            <a:endCxn id="185" idx="1"/>
          </p:cNvCxnSpPr>
          <p:nvPr/>
        </p:nvCxnSpPr>
        <p:spPr>
          <a:xfrm>
            <a:off x="5806780" y="4283600"/>
            <a:ext cx="1173456" cy="46212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C04597B6-7685-468F-B33B-649049BDFEDC}"/>
              </a:ext>
            </a:extLst>
          </p:cNvPr>
          <p:cNvCxnSpPr>
            <a:stCxn id="185" idx="3"/>
            <a:endCxn id="179" idx="1"/>
          </p:cNvCxnSpPr>
          <p:nvPr/>
        </p:nvCxnSpPr>
        <p:spPr>
          <a:xfrm flipV="1">
            <a:off x="8070361" y="4735818"/>
            <a:ext cx="863287" cy="991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18BE7472-4F71-4249-8AF0-837A2D95D60F}"/>
              </a:ext>
            </a:extLst>
          </p:cNvPr>
          <p:cNvCxnSpPr>
            <a:stCxn id="180" idx="0"/>
            <a:endCxn id="175" idx="4"/>
          </p:cNvCxnSpPr>
          <p:nvPr/>
        </p:nvCxnSpPr>
        <p:spPr>
          <a:xfrm flipV="1">
            <a:off x="5345304" y="2380949"/>
            <a:ext cx="605746" cy="17320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6C1E99DB-1099-4016-89D0-C4FCC605F992}"/>
              </a:ext>
            </a:extLst>
          </p:cNvPr>
          <p:cNvCxnSpPr>
            <a:cxnSpLocks/>
            <a:stCxn id="180" idx="0"/>
            <a:endCxn id="176" idx="4"/>
          </p:cNvCxnSpPr>
          <p:nvPr/>
        </p:nvCxnSpPr>
        <p:spPr>
          <a:xfrm flipV="1">
            <a:off x="5345304" y="2653159"/>
            <a:ext cx="1211492" cy="145982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4430DB40-8575-4766-8414-7CEE3C29CD8F}"/>
              </a:ext>
            </a:extLst>
          </p:cNvPr>
          <p:cNvCxnSpPr>
            <a:stCxn id="180" idx="0"/>
            <a:endCxn id="170" idx="4"/>
          </p:cNvCxnSpPr>
          <p:nvPr/>
        </p:nvCxnSpPr>
        <p:spPr>
          <a:xfrm flipH="1" flipV="1">
            <a:off x="4715674" y="2396711"/>
            <a:ext cx="629630" cy="171627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2D4EF37E-8300-4FFF-80C7-D0AC1CFC4801}"/>
              </a:ext>
            </a:extLst>
          </p:cNvPr>
          <p:cNvCxnSpPr>
            <a:stCxn id="180" idx="0"/>
            <a:endCxn id="172" idx="5"/>
          </p:cNvCxnSpPr>
          <p:nvPr/>
        </p:nvCxnSpPr>
        <p:spPr>
          <a:xfrm flipH="1" flipV="1">
            <a:off x="4436241" y="2612213"/>
            <a:ext cx="909063" cy="15007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42228103-4A1A-419C-9F1E-216776C3343B}"/>
              </a:ext>
            </a:extLst>
          </p:cNvPr>
          <p:cNvCxnSpPr>
            <a:stCxn id="180" idx="0"/>
            <a:endCxn id="174" idx="5"/>
          </p:cNvCxnSpPr>
          <p:nvPr/>
        </p:nvCxnSpPr>
        <p:spPr>
          <a:xfrm flipH="1" flipV="1">
            <a:off x="4206136" y="2953472"/>
            <a:ext cx="1139168" cy="11595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94BBC7C2-6466-453D-8250-D6C49CC06B16}"/>
              </a:ext>
            </a:extLst>
          </p:cNvPr>
          <p:cNvCxnSpPr>
            <a:cxnSpLocks/>
            <a:stCxn id="180" idx="0"/>
            <a:endCxn id="173" idx="5"/>
          </p:cNvCxnSpPr>
          <p:nvPr/>
        </p:nvCxnSpPr>
        <p:spPr>
          <a:xfrm flipH="1" flipV="1">
            <a:off x="3974765" y="3286727"/>
            <a:ext cx="1370539" cy="82625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C6DABB4E-51B0-49D9-9ADC-F9C0E59D6DA0}"/>
              </a:ext>
            </a:extLst>
          </p:cNvPr>
          <p:cNvCxnSpPr>
            <a:cxnSpLocks/>
            <a:stCxn id="180" idx="0"/>
            <a:endCxn id="178" idx="5"/>
          </p:cNvCxnSpPr>
          <p:nvPr/>
        </p:nvCxnSpPr>
        <p:spPr>
          <a:xfrm flipH="1" flipV="1">
            <a:off x="3686225" y="3615995"/>
            <a:ext cx="1659079" cy="4969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531DF6E3-5D6F-48B7-B087-9853075F6A2F}"/>
              </a:ext>
            </a:extLst>
          </p:cNvPr>
          <p:cNvCxnSpPr>
            <a:cxnSpLocks/>
            <a:stCxn id="180" idx="1"/>
            <a:endCxn id="177" idx="6"/>
          </p:cNvCxnSpPr>
          <p:nvPr/>
        </p:nvCxnSpPr>
        <p:spPr>
          <a:xfrm flipH="1" flipV="1">
            <a:off x="3582288" y="3884970"/>
            <a:ext cx="1301540" cy="39863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61DBB21E-7782-41B5-9CB5-716A771ED13D}"/>
              </a:ext>
            </a:extLst>
          </p:cNvPr>
          <p:cNvCxnSpPr>
            <a:cxnSpLocks/>
            <a:stCxn id="180" idx="1"/>
            <a:endCxn id="169" idx="6"/>
          </p:cNvCxnSpPr>
          <p:nvPr/>
        </p:nvCxnSpPr>
        <p:spPr>
          <a:xfrm flipH="1">
            <a:off x="3576963" y="4283600"/>
            <a:ext cx="1306865" cy="3962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BC6B08D-A9CD-463A-809C-7267C49AB011}"/>
              </a:ext>
            </a:extLst>
          </p:cNvPr>
          <p:cNvCxnSpPr>
            <a:cxnSpLocks/>
            <a:stCxn id="180" idx="1"/>
            <a:endCxn id="168" idx="6"/>
          </p:cNvCxnSpPr>
          <p:nvPr/>
        </p:nvCxnSpPr>
        <p:spPr>
          <a:xfrm flipH="1">
            <a:off x="3821388" y="4283600"/>
            <a:ext cx="1062440" cy="75559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7C5AB11E-5DB0-4FDA-ABE2-7545A41F7C2A}"/>
              </a:ext>
            </a:extLst>
          </p:cNvPr>
          <p:cNvCxnSpPr>
            <a:cxnSpLocks/>
            <a:stCxn id="180" idx="1"/>
            <a:endCxn id="166" idx="6"/>
          </p:cNvCxnSpPr>
          <p:nvPr/>
        </p:nvCxnSpPr>
        <p:spPr>
          <a:xfrm flipH="1">
            <a:off x="4109928" y="4283600"/>
            <a:ext cx="773900" cy="11125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6B1D67EB-E9C1-4473-9DE4-64CD2FB6F4B5}"/>
              </a:ext>
            </a:extLst>
          </p:cNvPr>
          <p:cNvCxnSpPr>
            <a:cxnSpLocks/>
            <a:stCxn id="180" idx="1"/>
            <a:endCxn id="167" idx="6"/>
          </p:cNvCxnSpPr>
          <p:nvPr/>
        </p:nvCxnSpPr>
        <p:spPr>
          <a:xfrm flipH="1">
            <a:off x="4341299" y="4283600"/>
            <a:ext cx="542529" cy="148792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53D1F3A3-E62A-466A-A134-89B3F5383EF7}"/>
              </a:ext>
            </a:extLst>
          </p:cNvPr>
          <p:cNvCxnSpPr>
            <a:cxnSpLocks/>
            <a:stCxn id="180" idx="2"/>
            <a:endCxn id="159" idx="7"/>
          </p:cNvCxnSpPr>
          <p:nvPr/>
        </p:nvCxnSpPr>
        <p:spPr>
          <a:xfrm flipH="1">
            <a:off x="4417820" y="4454216"/>
            <a:ext cx="927484" cy="162481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22549D55-84F2-4191-AA68-9BA4D5872FCA}"/>
              </a:ext>
            </a:extLst>
          </p:cNvPr>
          <p:cNvCxnSpPr>
            <a:stCxn id="180" idx="2"/>
            <a:endCxn id="165" idx="0"/>
          </p:cNvCxnSpPr>
          <p:nvPr/>
        </p:nvCxnSpPr>
        <p:spPr>
          <a:xfrm flipH="1">
            <a:off x="4715674" y="4454216"/>
            <a:ext cx="629630" cy="185396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F572D208-17FC-47E1-9B35-D269ACD923FF}"/>
              </a:ext>
            </a:extLst>
          </p:cNvPr>
          <p:cNvCxnSpPr>
            <a:stCxn id="180" idx="2"/>
            <a:endCxn id="161" idx="0"/>
          </p:cNvCxnSpPr>
          <p:nvPr/>
        </p:nvCxnSpPr>
        <p:spPr>
          <a:xfrm>
            <a:off x="5345304" y="4454216"/>
            <a:ext cx="605746" cy="184270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097C3DA3-9264-417A-A6B4-039CC4397C18}"/>
              </a:ext>
            </a:extLst>
          </p:cNvPr>
          <p:cNvCxnSpPr>
            <a:stCxn id="180" idx="2"/>
            <a:endCxn id="160" idx="0"/>
          </p:cNvCxnSpPr>
          <p:nvPr/>
        </p:nvCxnSpPr>
        <p:spPr>
          <a:xfrm>
            <a:off x="5345304" y="4454216"/>
            <a:ext cx="1206528" cy="15873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3BCDC43-87B7-425A-BEB6-6C69DAB60455}"/>
              </a:ext>
            </a:extLst>
          </p:cNvPr>
          <p:cNvCxnSpPr>
            <a:stCxn id="180" idx="2"/>
            <a:endCxn id="162" idx="1"/>
          </p:cNvCxnSpPr>
          <p:nvPr/>
        </p:nvCxnSpPr>
        <p:spPr>
          <a:xfrm>
            <a:off x="5345304" y="4454216"/>
            <a:ext cx="1467148" cy="12759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FA6A09C4-0DEF-4E57-BBE9-FD91B8C5C961}"/>
              </a:ext>
            </a:extLst>
          </p:cNvPr>
          <p:cNvCxnSpPr>
            <a:cxnSpLocks/>
            <a:stCxn id="180" idx="2"/>
          </p:cNvCxnSpPr>
          <p:nvPr/>
        </p:nvCxnSpPr>
        <p:spPr>
          <a:xfrm>
            <a:off x="5345304" y="4454216"/>
            <a:ext cx="1703055" cy="93904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90A15E26-8606-4A3D-816D-B14136244412}"/>
              </a:ext>
            </a:extLst>
          </p:cNvPr>
          <p:cNvCxnSpPr>
            <a:stCxn id="158" idx="0"/>
            <a:endCxn id="182" idx="4"/>
          </p:cNvCxnSpPr>
          <p:nvPr/>
        </p:nvCxnSpPr>
        <p:spPr>
          <a:xfrm flipV="1">
            <a:off x="9415524" y="2301923"/>
            <a:ext cx="0" cy="67777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BDA66A48-811E-434A-9D44-4947E25E6B60}"/>
              </a:ext>
            </a:extLst>
          </p:cNvPr>
          <p:cNvCxnSpPr>
            <a:stCxn id="158" idx="0"/>
            <a:endCxn id="181" idx="4"/>
          </p:cNvCxnSpPr>
          <p:nvPr/>
        </p:nvCxnSpPr>
        <p:spPr>
          <a:xfrm flipH="1" flipV="1">
            <a:off x="8604079" y="2541666"/>
            <a:ext cx="811445" cy="43802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62716153-2362-4D54-8CEF-A8C2543C9C58}"/>
              </a:ext>
            </a:extLst>
          </p:cNvPr>
          <p:cNvCxnSpPr>
            <a:stCxn id="158" idx="0"/>
            <a:endCxn id="183" idx="4"/>
          </p:cNvCxnSpPr>
          <p:nvPr/>
        </p:nvCxnSpPr>
        <p:spPr>
          <a:xfrm flipV="1">
            <a:off x="9415524" y="2538616"/>
            <a:ext cx="811445" cy="44107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99F71A03-CFE1-420A-8C3A-EA99618EA8AB}"/>
              </a:ext>
            </a:extLst>
          </p:cNvPr>
          <p:cNvCxnSpPr>
            <a:stCxn id="158" idx="3"/>
            <a:endCxn id="184" idx="3"/>
          </p:cNvCxnSpPr>
          <p:nvPr/>
        </p:nvCxnSpPr>
        <p:spPr>
          <a:xfrm flipV="1">
            <a:off x="9877000" y="2868614"/>
            <a:ext cx="510236" cy="2816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EB78EBF3-4C7E-45DE-A543-D52C41B1F959}"/>
              </a:ext>
            </a:extLst>
          </p:cNvPr>
          <p:cNvCxnSpPr>
            <a:stCxn id="158" idx="3"/>
            <a:endCxn id="186" idx="2"/>
          </p:cNvCxnSpPr>
          <p:nvPr/>
        </p:nvCxnSpPr>
        <p:spPr>
          <a:xfrm flipV="1">
            <a:off x="9877000" y="3149919"/>
            <a:ext cx="794564" cy="39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>
            <a:extLst>
              <a:ext uri="{FF2B5EF4-FFF2-40B4-BE49-F238E27FC236}">
                <a16:creationId xmlns:a16="http://schemas.microsoft.com/office/drawing/2014/main" id="{4199BDA7-182C-4555-9FB4-761E9A2BB832}"/>
              </a:ext>
            </a:extLst>
          </p:cNvPr>
          <p:cNvSpPr txBox="1"/>
          <p:nvPr/>
        </p:nvSpPr>
        <p:spPr>
          <a:xfrm>
            <a:off x="8368354" y="4565201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  <a:endParaRPr lang="en-SG" sz="800" dirty="0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E31B5DB5-C57D-4358-ACCE-7B10AD6A1BF2}"/>
              </a:ext>
            </a:extLst>
          </p:cNvPr>
          <p:cNvSpPr txBox="1"/>
          <p:nvPr/>
        </p:nvSpPr>
        <p:spPr>
          <a:xfrm>
            <a:off x="6372807" y="4354883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  <a:endParaRPr lang="en-SG" sz="800" dirty="0"/>
          </a:p>
        </p:txBody>
      </p:sp>
      <p:sp>
        <p:nvSpPr>
          <p:cNvPr id="393" name="Flowchart: Process 392">
            <a:extLst>
              <a:ext uri="{FF2B5EF4-FFF2-40B4-BE49-F238E27FC236}">
                <a16:creationId xmlns:a16="http://schemas.microsoft.com/office/drawing/2014/main" id="{CE030054-828E-49E5-B919-8144F36A7056}"/>
              </a:ext>
            </a:extLst>
          </p:cNvPr>
          <p:cNvSpPr/>
          <p:nvPr/>
        </p:nvSpPr>
        <p:spPr>
          <a:xfrm>
            <a:off x="7051614" y="2984199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LINKS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1970A055-3DEC-4864-AB1B-7EE676AF5955}"/>
              </a:ext>
            </a:extLst>
          </p:cNvPr>
          <p:cNvSpPr/>
          <p:nvPr/>
        </p:nvSpPr>
        <p:spPr>
          <a:xfrm>
            <a:off x="6465368" y="376073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movie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459EF1CB-F90D-40CC-A4D9-BB3AF7409892}"/>
              </a:ext>
            </a:extLst>
          </p:cNvPr>
          <p:cNvSpPr/>
          <p:nvPr/>
        </p:nvSpPr>
        <p:spPr>
          <a:xfrm>
            <a:off x="7057922" y="408650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imdb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DA3E35B1-C9E1-4C60-9F12-6AF93D15E1DF}"/>
              </a:ext>
            </a:extLst>
          </p:cNvPr>
          <p:cNvSpPr/>
          <p:nvPr/>
        </p:nvSpPr>
        <p:spPr>
          <a:xfrm>
            <a:off x="7630992" y="375752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tmdb id</a:t>
            </a:r>
            <a:endParaRPr lang="en-SG" sz="800" dirty="0">
              <a:solidFill>
                <a:schemeClr val="tx1"/>
              </a:solidFill>
            </a:endParaRPr>
          </a:p>
        </p:txBody>
      </p: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149ABCA8-EA5C-4594-A445-2F3EC8E4A05A}"/>
              </a:ext>
            </a:extLst>
          </p:cNvPr>
          <p:cNvCxnSpPr>
            <a:cxnSpLocks/>
            <a:stCxn id="393" idx="2"/>
            <a:endCxn id="394" idx="0"/>
          </p:cNvCxnSpPr>
          <p:nvPr/>
        </p:nvCxnSpPr>
        <p:spPr>
          <a:xfrm flipH="1">
            <a:off x="6926844" y="3325432"/>
            <a:ext cx="586246" cy="43530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BC6E9299-2D85-46DB-9558-F487AE48FB63}"/>
              </a:ext>
            </a:extLst>
          </p:cNvPr>
          <p:cNvCxnSpPr>
            <a:cxnSpLocks/>
            <a:stCxn id="393" idx="2"/>
            <a:endCxn id="395" idx="0"/>
          </p:cNvCxnSpPr>
          <p:nvPr/>
        </p:nvCxnSpPr>
        <p:spPr>
          <a:xfrm>
            <a:off x="7513090" y="3325432"/>
            <a:ext cx="6308" cy="76107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C1060846-E830-4356-B6D1-F554C39EB24D}"/>
              </a:ext>
            </a:extLst>
          </p:cNvPr>
          <p:cNvCxnSpPr>
            <a:cxnSpLocks/>
            <a:stCxn id="393" idx="2"/>
            <a:endCxn id="396" idx="0"/>
          </p:cNvCxnSpPr>
          <p:nvPr/>
        </p:nvCxnSpPr>
        <p:spPr>
          <a:xfrm>
            <a:off x="7513090" y="3325432"/>
            <a:ext cx="579378" cy="4320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EF2BBA-ABB3-4C76-BEED-BC496D6B5933}"/>
              </a:ext>
            </a:extLst>
          </p:cNvPr>
          <p:cNvCxnSpPr>
            <a:stCxn id="393" idx="1"/>
            <a:endCxn id="180" idx="3"/>
          </p:cNvCxnSpPr>
          <p:nvPr/>
        </p:nvCxnSpPr>
        <p:spPr>
          <a:xfrm flipH="1">
            <a:off x="5806780" y="3154816"/>
            <a:ext cx="1244834" cy="112878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89E3C-7E7C-4FA8-A065-0D16BFD2EFEB}"/>
              </a:ext>
            </a:extLst>
          </p:cNvPr>
          <p:cNvCxnSpPr>
            <a:stCxn id="393" idx="3"/>
            <a:endCxn id="158" idx="1"/>
          </p:cNvCxnSpPr>
          <p:nvPr/>
        </p:nvCxnSpPr>
        <p:spPr>
          <a:xfrm flipV="1">
            <a:off x="7974566" y="3150311"/>
            <a:ext cx="979482" cy="45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3C2C611-5876-4F16-8FD7-093CB31C2BA8}"/>
              </a:ext>
            </a:extLst>
          </p:cNvPr>
          <p:cNvSpPr txBox="1"/>
          <p:nvPr/>
        </p:nvSpPr>
        <p:spPr>
          <a:xfrm>
            <a:off x="6240952" y="3535326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  <a:endParaRPr lang="en-SG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09232-45C8-4212-BFEB-BE418D1A96F6}"/>
              </a:ext>
            </a:extLst>
          </p:cNvPr>
          <p:cNvSpPr txBox="1"/>
          <p:nvPr/>
        </p:nvSpPr>
        <p:spPr>
          <a:xfrm>
            <a:off x="8354136" y="2954722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</a:t>
            </a:r>
            <a:endParaRPr lang="en-SG" sz="8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266A123-6F91-47D6-8A29-3FA40A47DB63}"/>
              </a:ext>
            </a:extLst>
          </p:cNvPr>
          <p:cNvSpPr/>
          <p:nvPr/>
        </p:nvSpPr>
        <p:spPr>
          <a:xfrm>
            <a:off x="10663726" y="347231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u="sng" dirty="0">
                <a:solidFill>
                  <a:schemeClr val="tx1"/>
                </a:solidFill>
              </a:rPr>
              <a:t>id</a:t>
            </a:r>
            <a:endParaRPr lang="en-SG" sz="800" u="sng" dirty="0">
              <a:solidFill>
                <a:schemeClr val="tx1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5C9723C-F169-4B11-BA9B-5CB039548495}"/>
              </a:ext>
            </a:extLst>
          </p:cNvPr>
          <p:cNvSpPr/>
          <p:nvPr/>
        </p:nvSpPr>
        <p:spPr>
          <a:xfrm>
            <a:off x="10671564" y="378941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director name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18F3A3F-0209-4035-966C-18C4808F678C}"/>
              </a:ext>
            </a:extLst>
          </p:cNvPr>
          <p:cNvSpPr/>
          <p:nvPr/>
        </p:nvSpPr>
        <p:spPr>
          <a:xfrm>
            <a:off x="10663726" y="412074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cluster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805AEE3-25DC-40E6-ADD7-7E693B341882}"/>
              </a:ext>
            </a:extLst>
          </p:cNvPr>
          <p:cNvSpPr/>
          <p:nvPr/>
        </p:nvSpPr>
        <p:spPr>
          <a:xfrm>
            <a:off x="10671564" y="446453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1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33AA6A6-35B2-41C2-B632-94E2436289A8}"/>
              </a:ext>
            </a:extLst>
          </p:cNvPr>
          <p:cNvSpPr/>
          <p:nvPr/>
        </p:nvSpPr>
        <p:spPr>
          <a:xfrm>
            <a:off x="10662271" y="479291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2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ADA8F93-2583-414A-A0BD-C0A5A49195E3}"/>
              </a:ext>
            </a:extLst>
          </p:cNvPr>
          <p:cNvSpPr/>
          <p:nvPr/>
        </p:nvSpPr>
        <p:spPr>
          <a:xfrm>
            <a:off x="10662271" y="513003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3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F9575A9-3867-4947-9BA8-22E837B5CB77}"/>
              </a:ext>
            </a:extLst>
          </p:cNvPr>
          <p:cNvSpPr/>
          <p:nvPr/>
        </p:nvSpPr>
        <p:spPr>
          <a:xfrm>
            <a:off x="10671564" y="5474834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4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A9CD12A-ED2B-49C6-A693-52A63FF28013}"/>
              </a:ext>
            </a:extLst>
          </p:cNvPr>
          <p:cNvSpPr/>
          <p:nvPr/>
        </p:nvSpPr>
        <p:spPr>
          <a:xfrm>
            <a:off x="10662271" y="581963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320264-9976-47AC-9622-BA437D91046D}"/>
              </a:ext>
            </a:extLst>
          </p:cNvPr>
          <p:cNvCxnSpPr>
            <a:stCxn id="179" idx="3"/>
            <a:endCxn id="86" idx="2"/>
          </p:cNvCxnSpPr>
          <p:nvPr/>
        </p:nvCxnSpPr>
        <p:spPr>
          <a:xfrm flipV="1">
            <a:off x="9856600" y="3599994"/>
            <a:ext cx="807126" cy="11358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1B24FD-198E-4A04-B124-A96599EF3C85}"/>
              </a:ext>
            </a:extLst>
          </p:cNvPr>
          <p:cNvCxnSpPr>
            <a:stCxn id="179" idx="3"/>
            <a:endCxn id="87" idx="2"/>
          </p:cNvCxnSpPr>
          <p:nvPr/>
        </p:nvCxnSpPr>
        <p:spPr>
          <a:xfrm flipV="1">
            <a:off x="9856600" y="3917091"/>
            <a:ext cx="814964" cy="81872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3FD028-2E30-40F0-BF57-2AAE587F4902}"/>
              </a:ext>
            </a:extLst>
          </p:cNvPr>
          <p:cNvCxnSpPr>
            <a:stCxn id="179" idx="3"/>
            <a:endCxn id="88" idx="2"/>
          </p:cNvCxnSpPr>
          <p:nvPr/>
        </p:nvCxnSpPr>
        <p:spPr>
          <a:xfrm flipV="1">
            <a:off x="9856600" y="4248420"/>
            <a:ext cx="807126" cy="48739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ACEE32-60F2-4DAE-9860-4586B7D7AA3C}"/>
              </a:ext>
            </a:extLst>
          </p:cNvPr>
          <p:cNvCxnSpPr>
            <a:stCxn id="179" idx="3"/>
            <a:endCxn id="89" idx="2"/>
          </p:cNvCxnSpPr>
          <p:nvPr/>
        </p:nvCxnSpPr>
        <p:spPr>
          <a:xfrm flipV="1">
            <a:off x="9856600" y="4592218"/>
            <a:ext cx="814964" cy="1436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E5FEAE-90B5-47FA-A054-6F542E19645C}"/>
              </a:ext>
            </a:extLst>
          </p:cNvPr>
          <p:cNvCxnSpPr>
            <a:stCxn id="179" idx="3"/>
            <a:endCxn id="90" idx="2"/>
          </p:cNvCxnSpPr>
          <p:nvPr/>
        </p:nvCxnSpPr>
        <p:spPr>
          <a:xfrm>
            <a:off x="9856600" y="4735818"/>
            <a:ext cx="805671" cy="18478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BCE699-FCBB-4243-A8E8-2DEC21EAE73C}"/>
              </a:ext>
            </a:extLst>
          </p:cNvPr>
          <p:cNvCxnSpPr>
            <a:stCxn id="179" idx="3"/>
            <a:endCxn id="91" idx="2"/>
          </p:cNvCxnSpPr>
          <p:nvPr/>
        </p:nvCxnSpPr>
        <p:spPr>
          <a:xfrm>
            <a:off x="9856600" y="4735818"/>
            <a:ext cx="805671" cy="52189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4A09C53-99BE-4B62-96FD-05848A4841FF}"/>
              </a:ext>
            </a:extLst>
          </p:cNvPr>
          <p:cNvCxnSpPr>
            <a:stCxn id="179" idx="3"/>
            <a:endCxn id="92" idx="2"/>
          </p:cNvCxnSpPr>
          <p:nvPr/>
        </p:nvCxnSpPr>
        <p:spPr>
          <a:xfrm>
            <a:off x="9856600" y="4735818"/>
            <a:ext cx="814964" cy="86669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05738A-6639-434A-BA13-67C0F2115F5A}"/>
              </a:ext>
            </a:extLst>
          </p:cNvPr>
          <p:cNvCxnSpPr>
            <a:stCxn id="179" idx="3"/>
            <a:endCxn id="93" idx="2"/>
          </p:cNvCxnSpPr>
          <p:nvPr/>
        </p:nvCxnSpPr>
        <p:spPr>
          <a:xfrm>
            <a:off x="9856600" y="4735818"/>
            <a:ext cx="805671" cy="121149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576F9E09-5484-474F-85AF-D1DA7B0BB873}"/>
              </a:ext>
            </a:extLst>
          </p:cNvPr>
          <p:cNvSpPr/>
          <p:nvPr/>
        </p:nvSpPr>
        <p:spPr>
          <a:xfrm>
            <a:off x="611874" y="2013167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u="sng" dirty="0">
                <a:solidFill>
                  <a:schemeClr val="tx1"/>
                </a:solidFill>
              </a:rPr>
              <a:t>id</a:t>
            </a:r>
            <a:endParaRPr lang="en-SG" sz="800" u="sng" dirty="0">
              <a:solidFill>
                <a:schemeClr val="tx1"/>
              </a:solidFill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FFAE2CC-CFEF-415A-B2BE-66BE7C873A5F}"/>
              </a:ext>
            </a:extLst>
          </p:cNvPr>
          <p:cNvSpPr/>
          <p:nvPr/>
        </p:nvSpPr>
        <p:spPr>
          <a:xfrm>
            <a:off x="596896" y="2234164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genre cluster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441A643E-6903-495A-A083-4BA6B6C12B69}"/>
              </a:ext>
            </a:extLst>
          </p:cNvPr>
          <p:cNvSpPr/>
          <p:nvPr/>
        </p:nvSpPr>
        <p:spPr>
          <a:xfrm>
            <a:off x="611873" y="2450451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action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D8E7F8FB-A67E-4D55-9335-2841D56B42D4}"/>
              </a:ext>
            </a:extLst>
          </p:cNvPr>
          <p:cNvSpPr/>
          <p:nvPr/>
        </p:nvSpPr>
        <p:spPr>
          <a:xfrm>
            <a:off x="618730" y="2659705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adventure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F4C7B7D-E91D-474B-A44D-8A6C13832FA0}"/>
              </a:ext>
            </a:extLst>
          </p:cNvPr>
          <p:cNvSpPr/>
          <p:nvPr/>
        </p:nvSpPr>
        <p:spPr>
          <a:xfrm>
            <a:off x="602578" y="2859277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animation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95011E97-E1DD-4CB3-9EEF-FF0CF5689BDD}"/>
              </a:ext>
            </a:extLst>
          </p:cNvPr>
          <p:cNvSpPr/>
          <p:nvPr/>
        </p:nvSpPr>
        <p:spPr>
          <a:xfrm>
            <a:off x="618730" y="3060003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comedy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41B7191B-9B56-47B8-ADC8-28CFD9B7D726}"/>
              </a:ext>
            </a:extLst>
          </p:cNvPr>
          <p:cNvSpPr/>
          <p:nvPr/>
        </p:nvSpPr>
        <p:spPr>
          <a:xfrm>
            <a:off x="611873" y="3262911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crime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580990E-DFAD-4EAC-9270-1D2B24FDB7D2}"/>
              </a:ext>
            </a:extLst>
          </p:cNvPr>
          <p:cNvSpPr/>
          <p:nvPr/>
        </p:nvSpPr>
        <p:spPr>
          <a:xfrm>
            <a:off x="621669" y="3474254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documentary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006EDA5-4A01-4557-BE7D-A5C4E9F2F0AE}"/>
              </a:ext>
            </a:extLst>
          </p:cNvPr>
          <p:cNvSpPr/>
          <p:nvPr/>
        </p:nvSpPr>
        <p:spPr>
          <a:xfrm>
            <a:off x="618730" y="3667014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drama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2EE486B5-4B00-4324-AAA3-2ED0ECAFF4C7}"/>
              </a:ext>
            </a:extLst>
          </p:cNvPr>
          <p:cNvSpPr/>
          <p:nvPr/>
        </p:nvSpPr>
        <p:spPr>
          <a:xfrm>
            <a:off x="627687" y="3865488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family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07702E2F-9666-4BD9-B2F5-2ABA2D395045}"/>
              </a:ext>
            </a:extLst>
          </p:cNvPr>
          <p:cNvSpPr/>
          <p:nvPr/>
        </p:nvSpPr>
        <p:spPr>
          <a:xfrm>
            <a:off x="627687" y="4276816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foreign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36CFC21-D578-4810-AE12-8A08720EAD93}"/>
              </a:ext>
            </a:extLst>
          </p:cNvPr>
          <p:cNvSpPr/>
          <p:nvPr/>
        </p:nvSpPr>
        <p:spPr>
          <a:xfrm>
            <a:off x="611874" y="4072014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fantasy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F6AE7F6-1BD3-4FAD-90F2-0DB9D3F0D0FF}"/>
              </a:ext>
            </a:extLst>
          </p:cNvPr>
          <p:cNvSpPr/>
          <p:nvPr/>
        </p:nvSpPr>
        <p:spPr>
          <a:xfrm>
            <a:off x="627687" y="4494359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history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D5182FF2-221E-40D1-B42C-909133594924}"/>
              </a:ext>
            </a:extLst>
          </p:cNvPr>
          <p:cNvSpPr/>
          <p:nvPr/>
        </p:nvSpPr>
        <p:spPr>
          <a:xfrm>
            <a:off x="596896" y="4706651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horror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754BF8C1-93DE-41A9-88DC-7607FC2009C8}"/>
              </a:ext>
            </a:extLst>
          </p:cNvPr>
          <p:cNvSpPr/>
          <p:nvPr/>
        </p:nvSpPr>
        <p:spPr>
          <a:xfrm>
            <a:off x="617726" y="4932451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music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A6916FED-E6D7-494E-8512-51A0523063E9}"/>
              </a:ext>
            </a:extLst>
          </p:cNvPr>
          <p:cNvSpPr/>
          <p:nvPr/>
        </p:nvSpPr>
        <p:spPr>
          <a:xfrm>
            <a:off x="629483" y="5149994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mystery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859CE21F-A34E-4E03-9A3E-8480848D02A7}"/>
              </a:ext>
            </a:extLst>
          </p:cNvPr>
          <p:cNvSpPr/>
          <p:nvPr/>
        </p:nvSpPr>
        <p:spPr>
          <a:xfrm>
            <a:off x="627687" y="5381064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romance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ABA0758-5B04-4295-A7EA-4CF66B7B2BC3}"/>
              </a:ext>
            </a:extLst>
          </p:cNvPr>
          <p:cNvSpPr/>
          <p:nvPr/>
        </p:nvSpPr>
        <p:spPr>
          <a:xfrm>
            <a:off x="627687" y="5601014"/>
            <a:ext cx="1105200" cy="154564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Science fiction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049A1E8-720A-424D-81DA-76EFD821A7AF}"/>
              </a:ext>
            </a:extLst>
          </p:cNvPr>
          <p:cNvSpPr/>
          <p:nvPr/>
        </p:nvSpPr>
        <p:spPr>
          <a:xfrm>
            <a:off x="617726" y="5816150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thriller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2FDD5D46-1BB2-4F35-BB97-D45669F2B41C}"/>
              </a:ext>
            </a:extLst>
          </p:cNvPr>
          <p:cNvSpPr/>
          <p:nvPr/>
        </p:nvSpPr>
        <p:spPr>
          <a:xfrm>
            <a:off x="617726" y="6041950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tv movie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1A6013E1-F57F-428E-98F0-984B771E9BF2}"/>
              </a:ext>
            </a:extLst>
          </p:cNvPr>
          <p:cNvSpPr/>
          <p:nvPr/>
        </p:nvSpPr>
        <p:spPr>
          <a:xfrm>
            <a:off x="627687" y="6256051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war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9B74240C-68EA-4633-9C98-CA285999EEB6}"/>
              </a:ext>
            </a:extLst>
          </p:cNvPr>
          <p:cNvSpPr/>
          <p:nvPr/>
        </p:nvSpPr>
        <p:spPr>
          <a:xfrm>
            <a:off x="603177" y="6462688"/>
            <a:ext cx="1105200" cy="15480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western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26" name="Flowchart: Process 125">
            <a:extLst>
              <a:ext uri="{FF2B5EF4-FFF2-40B4-BE49-F238E27FC236}">
                <a16:creationId xmlns:a16="http://schemas.microsoft.com/office/drawing/2014/main" id="{26A5044B-572B-4499-9FC2-4D5B50D4DFEA}"/>
              </a:ext>
            </a:extLst>
          </p:cNvPr>
          <p:cNvSpPr/>
          <p:nvPr/>
        </p:nvSpPr>
        <p:spPr>
          <a:xfrm>
            <a:off x="2370009" y="4131158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GENRE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27" name="Flowchart: Decision 126">
            <a:extLst>
              <a:ext uri="{FF2B5EF4-FFF2-40B4-BE49-F238E27FC236}">
                <a16:creationId xmlns:a16="http://schemas.microsoft.com/office/drawing/2014/main" id="{F337664B-9327-407A-ADE0-9A68ED51053F}"/>
              </a:ext>
            </a:extLst>
          </p:cNvPr>
          <p:cNvSpPr/>
          <p:nvPr/>
        </p:nvSpPr>
        <p:spPr>
          <a:xfrm>
            <a:off x="3537479" y="4097376"/>
            <a:ext cx="880523" cy="400764"/>
          </a:xfrm>
          <a:prstGeom prst="flowChartDecision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falls under</a:t>
            </a:r>
            <a:endParaRPr lang="en-SG" sz="800" dirty="0">
              <a:solidFill>
                <a:schemeClr val="tx1"/>
              </a:solidFill>
            </a:endParaRP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E0D2F19-BAC4-4887-9966-830EA311A924}"/>
              </a:ext>
            </a:extLst>
          </p:cNvPr>
          <p:cNvCxnSpPr>
            <a:cxnSpLocks/>
            <a:stCxn id="127" idx="1"/>
            <a:endCxn id="126" idx="3"/>
          </p:cNvCxnSpPr>
          <p:nvPr/>
        </p:nvCxnSpPr>
        <p:spPr>
          <a:xfrm flipH="1">
            <a:off x="3292961" y="4297758"/>
            <a:ext cx="244518" cy="401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DDA811AF-A23C-4684-AD56-A42F62749A0E}"/>
              </a:ext>
            </a:extLst>
          </p:cNvPr>
          <p:cNvCxnSpPr>
            <a:stCxn id="103" idx="6"/>
            <a:endCxn id="126" idx="1"/>
          </p:cNvCxnSpPr>
          <p:nvPr/>
        </p:nvCxnSpPr>
        <p:spPr>
          <a:xfrm>
            <a:off x="1717074" y="2090567"/>
            <a:ext cx="652935" cy="221120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0D6E4B1-46C4-448E-BCC7-D7312318D13C}"/>
              </a:ext>
            </a:extLst>
          </p:cNvPr>
          <p:cNvCxnSpPr>
            <a:stCxn id="104" idx="6"/>
            <a:endCxn id="126" idx="1"/>
          </p:cNvCxnSpPr>
          <p:nvPr/>
        </p:nvCxnSpPr>
        <p:spPr>
          <a:xfrm>
            <a:off x="1702096" y="2311564"/>
            <a:ext cx="667913" cy="19902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21693F8-EDDB-4BEA-A4FA-88EEC50C8B0C}"/>
              </a:ext>
            </a:extLst>
          </p:cNvPr>
          <p:cNvCxnSpPr>
            <a:stCxn id="105" idx="6"/>
            <a:endCxn id="126" idx="1"/>
          </p:cNvCxnSpPr>
          <p:nvPr/>
        </p:nvCxnSpPr>
        <p:spPr>
          <a:xfrm>
            <a:off x="1717073" y="2527851"/>
            <a:ext cx="652936" cy="177392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4E91650-0FDD-4972-B5AB-94867CA06EBC}"/>
              </a:ext>
            </a:extLst>
          </p:cNvPr>
          <p:cNvCxnSpPr>
            <a:stCxn id="106" idx="6"/>
            <a:endCxn id="126" idx="1"/>
          </p:cNvCxnSpPr>
          <p:nvPr/>
        </p:nvCxnSpPr>
        <p:spPr>
          <a:xfrm>
            <a:off x="1723930" y="2737105"/>
            <a:ext cx="646079" cy="15646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B2DA925-C507-42B5-B4C8-76545C3292FA}"/>
              </a:ext>
            </a:extLst>
          </p:cNvPr>
          <p:cNvCxnSpPr>
            <a:stCxn id="107" idx="6"/>
            <a:endCxn id="126" idx="1"/>
          </p:cNvCxnSpPr>
          <p:nvPr/>
        </p:nvCxnSpPr>
        <p:spPr>
          <a:xfrm>
            <a:off x="1707778" y="2936677"/>
            <a:ext cx="662231" cy="136509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B929BD4A-6EB9-4624-89C3-FF60A2783B7C}"/>
              </a:ext>
            </a:extLst>
          </p:cNvPr>
          <p:cNvCxnSpPr>
            <a:stCxn id="108" idx="6"/>
            <a:endCxn id="126" idx="1"/>
          </p:cNvCxnSpPr>
          <p:nvPr/>
        </p:nvCxnSpPr>
        <p:spPr>
          <a:xfrm>
            <a:off x="1723930" y="3137403"/>
            <a:ext cx="646079" cy="116437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88DE9C5-AF26-4AF6-8E94-62E56144CD55}"/>
              </a:ext>
            </a:extLst>
          </p:cNvPr>
          <p:cNvCxnSpPr>
            <a:stCxn id="109" idx="6"/>
            <a:endCxn id="126" idx="1"/>
          </p:cNvCxnSpPr>
          <p:nvPr/>
        </p:nvCxnSpPr>
        <p:spPr>
          <a:xfrm>
            <a:off x="1717073" y="3340311"/>
            <a:ext cx="652936" cy="96146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F97A268-109C-4961-8C10-8076C60071E9}"/>
              </a:ext>
            </a:extLst>
          </p:cNvPr>
          <p:cNvCxnSpPr>
            <a:stCxn id="110" idx="6"/>
            <a:endCxn id="126" idx="1"/>
          </p:cNvCxnSpPr>
          <p:nvPr/>
        </p:nvCxnSpPr>
        <p:spPr>
          <a:xfrm>
            <a:off x="1726869" y="3551654"/>
            <a:ext cx="643140" cy="75012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CBEB69B9-68D7-44B3-A02F-D3B7C2B5B071}"/>
              </a:ext>
            </a:extLst>
          </p:cNvPr>
          <p:cNvCxnSpPr>
            <a:stCxn id="111" idx="6"/>
            <a:endCxn id="126" idx="1"/>
          </p:cNvCxnSpPr>
          <p:nvPr/>
        </p:nvCxnSpPr>
        <p:spPr>
          <a:xfrm>
            <a:off x="1723930" y="3744414"/>
            <a:ext cx="646079" cy="55736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95324156-9A30-4695-B7EF-836C4C57933C}"/>
              </a:ext>
            </a:extLst>
          </p:cNvPr>
          <p:cNvCxnSpPr>
            <a:stCxn id="112" idx="6"/>
            <a:endCxn id="126" idx="1"/>
          </p:cNvCxnSpPr>
          <p:nvPr/>
        </p:nvCxnSpPr>
        <p:spPr>
          <a:xfrm>
            <a:off x="1732887" y="3942888"/>
            <a:ext cx="637122" cy="3588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9C87CF0-ECFA-416B-802E-FED490C5D6EA}"/>
              </a:ext>
            </a:extLst>
          </p:cNvPr>
          <p:cNvCxnSpPr>
            <a:stCxn id="114" idx="6"/>
            <a:endCxn id="126" idx="1"/>
          </p:cNvCxnSpPr>
          <p:nvPr/>
        </p:nvCxnSpPr>
        <p:spPr>
          <a:xfrm>
            <a:off x="1717074" y="4149414"/>
            <a:ext cx="652935" cy="15236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D8E8C663-7E16-49A1-9079-028F96EB370C}"/>
              </a:ext>
            </a:extLst>
          </p:cNvPr>
          <p:cNvCxnSpPr>
            <a:stCxn id="113" idx="6"/>
            <a:endCxn id="126" idx="1"/>
          </p:cNvCxnSpPr>
          <p:nvPr/>
        </p:nvCxnSpPr>
        <p:spPr>
          <a:xfrm flipV="1">
            <a:off x="1732887" y="4301775"/>
            <a:ext cx="637122" cy="5244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24E4961B-41E5-4716-BFAA-A8948C9B3942}"/>
              </a:ext>
            </a:extLst>
          </p:cNvPr>
          <p:cNvCxnSpPr>
            <a:cxnSpLocks/>
            <a:stCxn id="115" idx="6"/>
            <a:endCxn id="126" idx="1"/>
          </p:cNvCxnSpPr>
          <p:nvPr/>
        </p:nvCxnSpPr>
        <p:spPr>
          <a:xfrm flipV="1">
            <a:off x="1732887" y="4301775"/>
            <a:ext cx="637122" cy="26998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CF61522A-235B-4DC5-A3A0-DBFE5AFC8EB0}"/>
              </a:ext>
            </a:extLst>
          </p:cNvPr>
          <p:cNvCxnSpPr>
            <a:stCxn id="116" idx="6"/>
            <a:endCxn id="126" idx="1"/>
          </p:cNvCxnSpPr>
          <p:nvPr/>
        </p:nvCxnSpPr>
        <p:spPr>
          <a:xfrm flipV="1">
            <a:off x="1702096" y="4301775"/>
            <a:ext cx="667913" cy="48227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DBB1F93-217D-43EF-B957-AC5736BD54A6}"/>
              </a:ext>
            </a:extLst>
          </p:cNvPr>
          <p:cNvCxnSpPr>
            <a:stCxn id="117" idx="6"/>
            <a:endCxn id="126" idx="1"/>
          </p:cNvCxnSpPr>
          <p:nvPr/>
        </p:nvCxnSpPr>
        <p:spPr>
          <a:xfrm flipV="1">
            <a:off x="1722926" y="4301775"/>
            <a:ext cx="647083" cy="70807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F4BCEEB-AF67-4A3E-B2FD-255D1D1944E4}"/>
              </a:ext>
            </a:extLst>
          </p:cNvPr>
          <p:cNvCxnSpPr>
            <a:stCxn id="118" idx="6"/>
            <a:endCxn id="126" idx="1"/>
          </p:cNvCxnSpPr>
          <p:nvPr/>
        </p:nvCxnSpPr>
        <p:spPr>
          <a:xfrm flipV="1">
            <a:off x="1734683" y="4301775"/>
            <a:ext cx="635326" cy="92561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558F81F3-36AD-4292-85EB-42131C6B4EA2}"/>
              </a:ext>
            </a:extLst>
          </p:cNvPr>
          <p:cNvCxnSpPr>
            <a:stCxn id="119" idx="6"/>
            <a:endCxn id="126" idx="1"/>
          </p:cNvCxnSpPr>
          <p:nvPr/>
        </p:nvCxnSpPr>
        <p:spPr>
          <a:xfrm flipV="1">
            <a:off x="1732887" y="4301775"/>
            <a:ext cx="637122" cy="115668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97EF5919-8675-410B-96FC-9C6BEB0B2A2F}"/>
              </a:ext>
            </a:extLst>
          </p:cNvPr>
          <p:cNvCxnSpPr>
            <a:stCxn id="121" idx="6"/>
            <a:endCxn id="126" idx="1"/>
          </p:cNvCxnSpPr>
          <p:nvPr/>
        </p:nvCxnSpPr>
        <p:spPr>
          <a:xfrm flipV="1">
            <a:off x="1732887" y="4301775"/>
            <a:ext cx="637122" cy="137652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17316F04-6859-4588-872A-6627680DA3F9}"/>
              </a:ext>
            </a:extLst>
          </p:cNvPr>
          <p:cNvCxnSpPr>
            <a:stCxn id="122" idx="6"/>
            <a:endCxn id="126" idx="1"/>
          </p:cNvCxnSpPr>
          <p:nvPr/>
        </p:nvCxnSpPr>
        <p:spPr>
          <a:xfrm flipV="1">
            <a:off x="1722926" y="4301775"/>
            <a:ext cx="647083" cy="15917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21C4AA3E-4349-4F98-952C-B60E008E3F52}"/>
              </a:ext>
            </a:extLst>
          </p:cNvPr>
          <p:cNvCxnSpPr>
            <a:stCxn id="123" idx="6"/>
            <a:endCxn id="126" idx="1"/>
          </p:cNvCxnSpPr>
          <p:nvPr/>
        </p:nvCxnSpPr>
        <p:spPr>
          <a:xfrm flipV="1">
            <a:off x="1722926" y="4301775"/>
            <a:ext cx="647083" cy="18175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5516AF91-E544-49A5-8114-9A1224973CCC}"/>
              </a:ext>
            </a:extLst>
          </p:cNvPr>
          <p:cNvCxnSpPr>
            <a:stCxn id="124" idx="6"/>
            <a:endCxn id="126" idx="1"/>
          </p:cNvCxnSpPr>
          <p:nvPr/>
        </p:nvCxnSpPr>
        <p:spPr>
          <a:xfrm flipV="1">
            <a:off x="1732887" y="4301775"/>
            <a:ext cx="637122" cy="203167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3DC82C25-87E7-4788-B7A4-023FE0C8C4DA}"/>
              </a:ext>
            </a:extLst>
          </p:cNvPr>
          <p:cNvCxnSpPr>
            <a:stCxn id="125" idx="6"/>
            <a:endCxn id="126" idx="1"/>
          </p:cNvCxnSpPr>
          <p:nvPr/>
        </p:nvCxnSpPr>
        <p:spPr>
          <a:xfrm flipV="1">
            <a:off x="1708377" y="4301775"/>
            <a:ext cx="661632" cy="223831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006CBB87-CD0F-4FED-B3BB-54B44FEE9BAB}"/>
              </a:ext>
            </a:extLst>
          </p:cNvPr>
          <p:cNvSpPr txBox="1"/>
          <p:nvPr/>
        </p:nvSpPr>
        <p:spPr>
          <a:xfrm>
            <a:off x="3311842" y="4126745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</a:t>
            </a:r>
            <a:endParaRPr lang="en-SG" sz="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FC1B7D-C817-438E-8112-781DC58B78E3}"/>
              </a:ext>
            </a:extLst>
          </p:cNvPr>
          <p:cNvCxnSpPr>
            <a:stCxn id="127" idx="3"/>
            <a:endCxn id="180" idx="1"/>
          </p:cNvCxnSpPr>
          <p:nvPr/>
        </p:nvCxnSpPr>
        <p:spPr>
          <a:xfrm flipV="1">
            <a:off x="4418002" y="4283600"/>
            <a:ext cx="465826" cy="141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311126-D67F-474B-BBC3-52DC5E95A665}"/>
              </a:ext>
            </a:extLst>
          </p:cNvPr>
          <p:cNvSpPr txBox="1"/>
          <p:nvPr/>
        </p:nvSpPr>
        <p:spPr>
          <a:xfrm>
            <a:off x="4364579" y="4126028"/>
            <a:ext cx="206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</a:t>
            </a:r>
            <a:endParaRPr lang="en-SG" sz="800" dirty="0"/>
          </a:p>
        </p:txBody>
      </p:sp>
    </p:spTree>
    <p:extLst>
      <p:ext uri="{BB962C8B-B14F-4D97-AF65-F5344CB8AC3E}">
        <p14:creationId xmlns:p14="http://schemas.microsoft.com/office/powerpoint/2010/main" val="3113407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071007"/>
            <a:ext cx="11538857" cy="417399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PROCESS – Creating Database, Loading Data,  Data Preparation</a:t>
            </a:r>
          </a:p>
          <a:p>
            <a:pPr marL="365125" indent="-36512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Create a new database named ‘MOVIES’</a:t>
            </a:r>
          </a:p>
          <a:p>
            <a:pPr marL="365125" indent="-36512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Upload the files</a:t>
            </a:r>
          </a:p>
          <a:p>
            <a:pPr marL="365125" indent="-36512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Check tables for duplicate rows &amp; delete</a:t>
            </a:r>
          </a:p>
          <a:p>
            <a:pPr marL="0" indent="0" defTabSz="631825">
              <a:lnSpc>
                <a:spcPct val="120000"/>
              </a:lnSpc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	[movies_metadata]</a:t>
            </a:r>
          </a:p>
          <a:p>
            <a:pPr marL="0" indent="0" defTabSz="631825">
              <a:lnSpc>
                <a:spcPct val="120000"/>
              </a:lnSpc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	[genres]</a:t>
            </a:r>
          </a:p>
          <a:p>
            <a:pPr marL="0" indent="0" defTabSz="631825">
              <a:lnSpc>
                <a:spcPct val="120000"/>
              </a:lnSpc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	[credits]</a:t>
            </a:r>
          </a:p>
          <a:p>
            <a:pPr marL="0" indent="0" defTabSz="631825">
              <a:lnSpc>
                <a:spcPct val="120000"/>
              </a:lnSpc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defTabSz="631825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creating a new column [row_id]</a:t>
            </a:r>
          </a:p>
          <a:p>
            <a:pPr marL="0" indent="0" defTabSz="631825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3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Performing aggregate functions to view duplicates</a:t>
            </a:r>
          </a:p>
          <a:p>
            <a:pPr marL="0" indent="0" defTabSz="631825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35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Delete rows (with conditions, in a subquery)</a:t>
            </a:r>
          </a:p>
          <a:p>
            <a:pPr marL="0" indent="0">
              <a:lnSpc>
                <a:spcPct val="70000"/>
              </a:lnSpc>
              <a:buNone/>
            </a:pPr>
            <a:endParaRPr lang="en-US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SQL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4561118" y="1235662"/>
            <a:ext cx="30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3FEBB2-B698-46C6-8CAB-FE7F34E860EF}"/>
              </a:ext>
            </a:extLst>
          </p:cNvPr>
          <p:cNvCxnSpPr/>
          <p:nvPr/>
        </p:nvCxnSpPr>
        <p:spPr>
          <a:xfrm>
            <a:off x="566057" y="252603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D11EAD7-B158-41E9-A5F6-BD707335D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001" y="2758849"/>
            <a:ext cx="3895725" cy="1838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8C4E5-064A-4674-B69A-442C5C061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485" y="4798424"/>
            <a:ext cx="3219450" cy="1647825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44C2F7C-36D5-4EB6-B58D-D5195E887292}"/>
              </a:ext>
            </a:extLst>
          </p:cNvPr>
          <p:cNvSpPr/>
          <p:nvPr/>
        </p:nvSpPr>
        <p:spPr>
          <a:xfrm>
            <a:off x="6071974" y="2920175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9DE4F1E-64B7-49A9-BE14-C54E6E55EB1A}"/>
              </a:ext>
            </a:extLst>
          </p:cNvPr>
          <p:cNvSpPr/>
          <p:nvPr/>
        </p:nvSpPr>
        <p:spPr>
          <a:xfrm>
            <a:off x="6071974" y="3721687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272FA3E-62BB-4578-B47E-968C250E412B}"/>
              </a:ext>
            </a:extLst>
          </p:cNvPr>
          <p:cNvSpPr/>
          <p:nvPr/>
        </p:nvSpPr>
        <p:spPr>
          <a:xfrm>
            <a:off x="6071974" y="4952174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175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4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071007"/>
            <a:ext cx="11538857" cy="417399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PROCESS – Data Analysis</a:t>
            </a:r>
          </a:p>
          <a:p>
            <a:pPr marL="365125" indent="-36512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Top-down approach</a:t>
            </a:r>
          </a:p>
          <a:p>
            <a:pPr marL="0" indent="0" defTabSz="542925">
              <a:lnSpc>
                <a:spcPct val="120000"/>
              </a:lnSpc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69875">
              <a:buNone/>
            </a:pPr>
            <a:r>
              <a:rPr lang="en-US" sz="40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Quick insight :</a:t>
            </a:r>
          </a:p>
          <a:p>
            <a:pPr marL="631825" indent="-269875">
              <a:buFont typeface="Wingdings" panose="05000000000000000000" pitchFamily="2" charset="2"/>
              <a:buChar char="Ø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99 years of data starting from Year 1915</a:t>
            </a:r>
          </a:p>
          <a:p>
            <a:pPr marL="631825" indent="-269875">
              <a:buFont typeface="Wingdings" panose="05000000000000000000" pitchFamily="2" charset="2"/>
              <a:buChar char="Ø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Data is relatively minimal in the early years, gradually increasing closer to present day</a:t>
            </a:r>
          </a:p>
          <a:p>
            <a:pPr marL="631825" indent="-269875">
              <a:buFont typeface="Wingdings" panose="05000000000000000000" pitchFamily="2" charset="2"/>
              <a:buChar char="Ø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Year 2017 data raises questions – Incomplete?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SQL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4561118" y="1235662"/>
            <a:ext cx="30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3FEBB2-B698-46C6-8CAB-FE7F34E860EF}"/>
              </a:ext>
            </a:extLst>
          </p:cNvPr>
          <p:cNvCxnSpPr/>
          <p:nvPr/>
        </p:nvCxnSpPr>
        <p:spPr>
          <a:xfrm>
            <a:off x="566057" y="252603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C89C718-407E-4DE7-8773-8D4597395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23" y="2961671"/>
            <a:ext cx="5870887" cy="2392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2033C1-27CA-48C5-8425-97C512FA6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961" y="2681287"/>
            <a:ext cx="2209800" cy="1857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FF6722-B707-4244-B706-6E1619F81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961" y="4930165"/>
            <a:ext cx="2190750" cy="12287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393BD7-8DFA-4AF1-BDA9-8F66E5EDD4F6}"/>
              </a:ext>
            </a:extLst>
          </p:cNvPr>
          <p:cNvSpPr txBox="1"/>
          <p:nvPr/>
        </p:nvSpPr>
        <p:spPr>
          <a:xfrm>
            <a:off x="9201531" y="4468500"/>
            <a:ext cx="180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.</a:t>
            </a:r>
          </a:p>
          <a:p>
            <a:r>
              <a:rPr lang="en-US" sz="800" b="1" dirty="0"/>
              <a:t>.</a:t>
            </a:r>
          </a:p>
          <a:p>
            <a:r>
              <a:rPr lang="en-US" sz="800" b="1" dirty="0"/>
              <a:t>.</a:t>
            </a:r>
            <a:endParaRPr lang="en-SG" sz="800" b="1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ABFD5496-F8F9-44F9-BB8E-7EC37384B913}"/>
              </a:ext>
            </a:extLst>
          </p:cNvPr>
          <p:cNvSpPr/>
          <p:nvPr/>
        </p:nvSpPr>
        <p:spPr>
          <a:xfrm>
            <a:off x="650723" y="4800342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E6A7338-1925-4B50-B12C-4D1BAE2C89A1}"/>
              </a:ext>
            </a:extLst>
          </p:cNvPr>
          <p:cNvSpPr/>
          <p:nvPr/>
        </p:nvSpPr>
        <p:spPr>
          <a:xfrm>
            <a:off x="8084107" y="3136088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76BDF65-7B4D-4559-A4A2-1F75EC389BDB}"/>
              </a:ext>
            </a:extLst>
          </p:cNvPr>
          <p:cNvSpPr/>
          <p:nvPr/>
        </p:nvSpPr>
        <p:spPr>
          <a:xfrm>
            <a:off x="8074953" y="5888358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48761F9-1497-4A81-AE2D-9145EA812516}"/>
              </a:ext>
            </a:extLst>
          </p:cNvPr>
          <p:cNvSpPr/>
          <p:nvPr/>
        </p:nvSpPr>
        <p:spPr>
          <a:xfrm>
            <a:off x="650723" y="3205945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BBF45F95-6E18-4C2B-9540-460957CCE244}"/>
              </a:ext>
            </a:extLst>
          </p:cNvPr>
          <p:cNvSpPr/>
          <p:nvPr/>
        </p:nvSpPr>
        <p:spPr>
          <a:xfrm>
            <a:off x="653895" y="3840784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B0A30B1-3FFB-436A-9A05-2C02415CF93D}"/>
              </a:ext>
            </a:extLst>
          </p:cNvPr>
          <p:cNvSpPr/>
          <p:nvPr/>
        </p:nvSpPr>
        <p:spPr>
          <a:xfrm rot="10800000">
            <a:off x="10349058" y="5898586"/>
            <a:ext cx="711200" cy="2596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994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1" grpId="0" animBg="1"/>
      <p:bldP spid="23" grpId="0" animBg="1"/>
      <p:bldP spid="25" grpId="0" animBg="1"/>
      <p:bldP spid="27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071007"/>
            <a:ext cx="11538857" cy="417399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PROCESS – Data Analysis</a:t>
            </a:r>
          </a:p>
          <a:p>
            <a:pPr marL="365125" indent="-36512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View YoY comparison of no. of movies released by month for the last 5 years</a:t>
            </a:r>
          </a:p>
          <a:p>
            <a:pPr marL="0" indent="0"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69875">
              <a:buNone/>
            </a:pPr>
            <a:endParaRPr lang="en-US" sz="2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631825" indent="-269875">
              <a:buNone/>
            </a:pPr>
            <a:endParaRPr lang="en-US" sz="2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631825" indent="-269875">
              <a:buNone/>
            </a:pPr>
            <a:r>
              <a:rPr lang="en-US" sz="40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QUICK INSIGHT :</a:t>
            </a:r>
          </a:p>
          <a:p>
            <a:pPr marL="631825" indent="-269875">
              <a:buFont typeface="Wingdings" panose="05000000000000000000" pitchFamily="2" charset="2"/>
              <a:buChar char="Ø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SQL PIVOT revealed some increases and decreases but not consistent over the months</a:t>
            </a:r>
          </a:p>
          <a:p>
            <a:pPr marL="631825" indent="-269875">
              <a:buFont typeface="Wingdings" panose="05000000000000000000" pitchFamily="2" charset="2"/>
              <a:buChar char="Ø"/>
            </a:pP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A chart would be beneficial to get a sense of the overall picture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SQL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4561118" y="1235662"/>
            <a:ext cx="30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3FEBB2-B698-46C6-8CAB-FE7F34E860EF}"/>
              </a:ext>
            </a:extLst>
          </p:cNvPr>
          <p:cNvCxnSpPr/>
          <p:nvPr/>
        </p:nvCxnSpPr>
        <p:spPr>
          <a:xfrm>
            <a:off x="566057" y="252603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BB68736-48E4-402C-99BA-66651E409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66" y="2900522"/>
            <a:ext cx="4099102" cy="24058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18F4F2-E131-4D4E-820F-0800A7100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684" y="3365254"/>
            <a:ext cx="4781550" cy="147637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93A2206-E321-4DE3-A38C-DA54E4EE275D}"/>
              </a:ext>
            </a:extLst>
          </p:cNvPr>
          <p:cNvSpPr/>
          <p:nvPr/>
        </p:nvSpPr>
        <p:spPr>
          <a:xfrm>
            <a:off x="687159" y="4303977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589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071007"/>
            <a:ext cx="11538857" cy="417399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PROCESS – Data Analysis</a:t>
            </a:r>
          </a:p>
          <a:p>
            <a:pPr marL="365125" indent="-36512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View TOP 30 movies released in the last 20 years, with highest ROI</a:t>
            </a:r>
          </a:p>
          <a:p>
            <a:pPr marL="0" indent="0"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View movies which bring in the most revenue</a:t>
            </a:r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View movies which cost the most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SQL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4561118" y="1235662"/>
            <a:ext cx="30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3FEBB2-B698-46C6-8CAB-FE7F34E860EF}"/>
              </a:ext>
            </a:extLst>
          </p:cNvPr>
          <p:cNvCxnSpPr/>
          <p:nvPr/>
        </p:nvCxnSpPr>
        <p:spPr>
          <a:xfrm>
            <a:off x="566057" y="252603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032844F-DDE1-4CE9-BA0F-39C2A9B4F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66" y="2932642"/>
            <a:ext cx="8014406" cy="760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0329F-D21D-46A6-AA1E-625A37644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66" y="3868343"/>
            <a:ext cx="5776560" cy="1833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D746CE-5361-4F9E-A8A0-852571DC7FA5}"/>
              </a:ext>
            </a:extLst>
          </p:cNvPr>
          <p:cNvSpPr txBox="1"/>
          <p:nvPr/>
        </p:nvSpPr>
        <p:spPr>
          <a:xfrm>
            <a:off x="7067973" y="4246621"/>
            <a:ext cx="4453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1825" indent="-269875" algn="just">
              <a:buNone/>
            </a:pPr>
            <a:r>
              <a:rPr lang="en-US" sz="1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QUICK INSIGHT :</a:t>
            </a:r>
          </a:p>
          <a:p>
            <a:pPr marL="631825" indent="-269875" algn="just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Paranormal Activity and The Blair Witch Project has really fantastic ROIs !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BF0A603-D345-4307-B8F0-1F65FC7832A1}"/>
              </a:ext>
            </a:extLst>
          </p:cNvPr>
          <p:cNvSpPr/>
          <p:nvPr/>
        </p:nvSpPr>
        <p:spPr>
          <a:xfrm rot="5400000">
            <a:off x="3654830" y="2447218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F65FC1B-5878-4F99-B47B-BBB7305083CD}"/>
              </a:ext>
            </a:extLst>
          </p:cNvPr>
          <p:cNvSpPr/>
          <p:nvPr/>
        </p:nvSpPr>
        <p:spPr>
          <a:xfrm rot="5400000">
            <a:off x="1778406" y="2447219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6EB864-F703-4AF0-8131-DA0982BCCCF0}"/>
              </a:ext>
            </a:extLst>
          </p:cNvPr>
          <p:cNvSpPr/>
          <p:nvPr/>
        </p:nvSpPr>
        <p:spPr>
          <a:xfrm>
            <a:off x="1298121" y="4216616"/>
            <a:ext cx="3126922" cy="288709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000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071007"/>
            <a:ext cx="11538857" cy="417399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PROCESS – Data Analysis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36512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View no. of movies released by genre</a:t>
            </a:r>
          </a:p>
          <a:p>
            <a:pPr marL="0" indent="0" defTabSz="361950">
              <a:lnSpc>
                <a:spcPct val="120000"/>
              </a:lnSpc>
              <a:buNone/>
            </a:pP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***** Note: A movie can hold &gt;1 genre *****</a:t>
            </a:r>
          </a:p>
          <a:p>
            <a:pPr marL="0" indent="0"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69875">
              <a:buNone/>
            </a:pPr>
            <a:endParaRPr lang="en-US" sz="20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SQL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4561118" y="1235662"/>
            <a:ext cx="30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3FEBB2-B698-46C6-8CAB-FE7F34E860EF}"/>
              </a:ext>
            </a:extLst>
          </p:cNvPr>
          <p:cNvCxnSpPr/>
          <p:nvPr/>
        </p:nvCxnSpPr>
        <p:spPr>
          <a:xfrm>
            <a:off x="566057" y="252603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02C9818-CADB-4EE6-8316-BD94BAF52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89" y="5823715"/>
            <a:ext cx="11386458" cy="558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49EA5-4AA4-4279-ADD5-BF68D9718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57" y="3255282"/>
            <a:ext cx="11157133" cy="2153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75744-C46D-43D8-86A4-0886FB0B1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537" y="3276564"/>
            <a:ext cx="5443117" cy="230203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589DEC-6B4D-4428-AD61-79FF57121321}"/>
              </a:ext>
            </a:extLst>
          </p:cNvPr>
          <p:cNvSpPr/>
          <p:nvPr/>
        </p:nvSpPr>
        <p:spPr>
          <a:xfrm>
            <a:off x="683562" y="4879186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5BC71-C11A-41B0-93DD-B23F2773FEC3}"/>
              </a:ext>
            </a:extLst>
          </p:cNvPr>
          <p:cNvSpPr txBox="1"/>
          <p:nvPr/>
        </p:nvSpPr>
        <p:spPr>
          <a:xfrm>
            <a:off x="6860134" y="3061287"/>
            <a:ext cx="4453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1825" indent="-269875" algn="just">
              <a:buNone/>
            </a:pPr>
            <a:r>
              <a:rPr lang="en-US" sz="1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QUICK INSIGHT :</a:t>
            </a:r>
          </a:p>
          <a:p>
            <a:pPr marL="631825" indent="-269875" algn="just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Genres of Thriller, Drama, Comedy, Action are the most released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6119280-E689-443D-B0FB-DAF9A18AC253}"/>
              </a:ext>
            </a:extLst>
          </p:cNvPr>
          <p:cNvSpPr/>
          <p:nvPr/>
        </p:nvSpPr>
        <p:spPr>
          <a:xfrm rot="16200000">
            <a:off x="553740" y="6561447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C60D4D8-17BF-417E-B153-C247710B20D3}"/>
              </a:ext>
            </a:extLst>
          </p:cNvPr>
          <p:cNvSpPr/>
          <p:nvPr/>
        </p:nvSpPr>
        <p:spPr>
          <a:xfrm rot="16200000">
            <a:off x="2289236" y="6561447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0B5E62D-7873-40FA-B4B5-1C368773E814}"/>
              </a:ext>
            </a:extLst>
          </p:cNvPr>
          <p:cNvSpPr/>
          <p:nvPr/>
        </p:nvSpPr>
        <p:spPr>
          <a:xfrm rot="16200000">
            <a:off x="4071384" y="6561445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6ADE776-6713-4837-988C-1B1DC46C196F}"/>
              </a:ext>
            </a:extLst>
          </p:cNvPr>
          <p:cNvSpPr/>
          <p:nvPr/>
        </p:nvSpPr>
        <p:spPr>
          <a:xfrm rot="16200000">
            <a:off x="9555835" y="6550523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B6D3229-3D37-4F03-B7DD-5757684D096F}"/>
              </a:ext>
            </a:extLst>
          </p:cNvPr>
          <p:cNvSpPr/>
          <p:nvPr/>
        </p:nvSpPr>
        <p:spPr>
          <a:xfrm>
            <a:off x="928390" y="3360615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DA4AA8-7729-412C-AE56-60AC04AB4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" y="2580573"/>
            <a:ext cx="11607800" cy="255734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D906955-D8A5-4666-AD1A-A6BCFD412BE5}"/>
              </a:ext>
            </a:extLst>
          </p:cNvPr>
          <p:cNvSpPr/>
          <p:nvPr/>
        </p:nvSpPr>
        <p:spPr>
          <a:xfrm>
            <a:off x="2159000" y="3856548"/>
            <a:ext cx="6648999" cy="20450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31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071007"/>
            <a:ext cx="11538857" cy="417399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PROCESS – Data Analysis</a:t>
            </a:r>
          </a:p>
          <a:p>
            <a:pPr marL="365125" indent="-36512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View details of movies with the highest no. of raters and the corresponding avg rating</a:t>
            </a: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SQL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4561118" y="1235662"/>
            <a:ext cx="30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3FEBB2-B698-46C6-8CAB-FE7F34E860EF}"/>
              </a:ext>
            </a:extLst>
          </p:cNvPr>
          <p:cNvCxnSpPr/>
          <p:nvPr/>
        </p:nvCxnSpPr>
        <p:spPr>
          <a:xfrm>
            <a:off x="566057" y="252603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71A2B55-F0C6-4415-A81D-4485DE366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02" y="2919511"/>
            <a:ext cx="5583942" cy="1390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DD8531-9F27-4FAF-B16C-936EA1250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479" y="2873611"/>
            <a:ext cx="2247434" cy="1817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848C70-EB61-46A0-8255-D2AC01BE9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02" y="4651597"/>
            <a:ext cx="5576909" cy="1593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2DE2C7-BD15-4366-BB6B-1D6FE777F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025" y="5237987"/>
            <a:ext cx="6895964" cy="1016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C1576A-E252-428C-8C95-55F8E64C7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894" y="221458"/>
            <a:ext cx="2669182" cy="6415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ACF14B-A102-4D28-9F00-A5079EEE5DFE}"/>
              </a:ext>
            </a:extLst>
          </p:cNvPr>
          <p:cNvSpPr/>
          <p:nvPr/>
        </p:nvSpPr>
        <p:spPr>
          <a:xfrm>
            <a:off x="5229225" y="581025"/>
            <a:ext cx="2440851" cy="9778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BA6B32-5760-400E-A2F9-757989154540}"/>
              </a:ext>
            </a:extLst>
          </p:cNvPr>
          <p:cNvSpPr/>
          <p:nvPr/>
        </p:nvSpPr>
        <p:spPr>
          <a:xfrm>
            <a:off x="5229225" y="1619020"/>
            <a:ext cx="2440851" cy="373402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17F4FC-E74A-4D00-B8D1-EC7B08DCF227}"/>
              </a:ext>
            </a:extLst>
          </p:cNvPr>
          <p:cNvSpPr/>
          <p:nvPr/>
        </p:nvSpPr>
        <p:spPr>
          <a:xfrm>
            <a:off x="5229225" y="5413239"/>
            <a:ext cx="2440851" cy="122330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0276DF2-A119-402E-8C33-46052C6B9DE4}"/>
              </a:ext>
            </a:extLst>
          </p:cNvPr>
          <p:cNvSpPr/>
          <p:nvPr/>
        </p:nvSpPr>
        <p:spPr>
          <a:xfrm>
            <a:off x="666661" y="3047018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ECB1884-CFDE-4B9C-A343-0A62C6FE0950}"/>
              </a:ext>
            </a:extLst>
          </p:cNvPr>
          <p:cNvSpPr/>
          <p:nvPr/>
        </p:nvSpPr>
        <p:spPr>
          <a:xfrm rot="5400000">
            <a:off x="9579170" y="2553001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45BE824-5A22-4BAC-AE4F-C1A453240734}"/>
              </a:ext>
            </a:extLst>
          </p:cNvPr>
          <p:cNvSpPr/>
          <p:nvPr/>
        </p:nvSpPr>
        <p:spPr>
          <a:xfrm>
            <a:off x="8156407" y="3169355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F351175-983C-45F0-9B20-89CC10470AC1}"/>
              </a:ext>
            </a:extLst>
          </p:cNvPr>
          <p:cNvSpPr/>
          <p:nvPr/>
        </p:nvSpPr>
        <p:spPr>
          <a:xfrm>
            <a:off x="666661" y="5057555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D6B6F36-99E7-4E75-8C3A-A876F841ABF4}"/>
              </a:ext>
            </a:extLst>
          </p:cNvPr>
          <p:cNvSpPr/>
          <p:nvPr/>
        </p:nvSpPr>
        <p:spPr>
          <a:xfrm>
            <a:off x="666661" y="5381402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E6BA3C8-C301-4F14-956F-9172CB285A87}"/>
              </a:ext>
            </a:extLst>
          </p:cNvPr>
          <p:cNvSpPr/>
          <p:nvPr/>
        </p:nvSpPr>
        <p:spPr>
          <a:xfrm rot="16200000">
            <a:off x="3002740" y="6292727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570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071007"/>
            <a:ext cx="11538857" cy="417399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PROCESS – Data Manipulation</a:t>
            </a:r>
          </a:p>
          <a:p>
            <a:pPr marL="365125" indent="-36512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Manipulate data to create a </a:t>
            </a:r>
            <a:r>
              <a:rPr lang="en-US" sz="3500" b="1" u="sng" dirty="0">
                <a:latin typeface="Arial" panose="020B0604020202020204" pitchFamily="34" charset="0"/>
                <a:cs typeface="Arial" panose="020B0604020202020204" pitchFamily="34" charset="0"/>
              </a:rPr>
              <a:t>DATA DUMP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for the Excel Interactive Dashboard</a:t>
            </a: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SQL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4561118" y="1235662"/>
            <a:ext cx="30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3FEBB2-B698-46C6-8CAB-FE7F34E860EF}"/>
              </a:ext>
            </a:extLst>
          </p:cNvPr>
          <p:cNvCxnSpPr/>
          <p:nvPr/>
        </p:nvCxnSpPr>
        <p:spPr>
          <a:xfrm>
            <a:off x="566057" y="252603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4E2684-E16D-4FB8-A4D6-25B583BA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640" y="2799602"/>
            <a:ext cx="2952750" cy="3171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A13B0-17F1-4B92-8011-5C5488819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80" y="3061288"/>
            <a:ext cx="7308133" cy="20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6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071007"/>
            <a:ext cx="11538857" cy="417399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PROCESS – Data Manipulation</a:t>
            </a:r>
          </a:p>
          <a:p>
            <a:pPr marL="365125" indent="-36512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Manipulate data to create a </a:t>
            </a:r>
            <a:r>
              <a:rPr lang="en-US" sz="3500" b="1" u="sng" dirty="0">
                <a:latin typeface="Arial" panose="020B0604020202020204" pitchFamily="34" charset="0"/>
                <a:cs typeface="Arial" panose="020B0604020202020204" pitchFamily="34" charset="0"/>
              </a:rPr>
              <a:t>DATA DUMP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for the Excel Interactive Dashboard</a:t>
            </a: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SQL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4561118" y="1235662"/>
            <a:ext cx="30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3FEBB2-B698-46C6-8CAB-FE7F34E860EF}"/>
              </a:ext>
            </a:extLst>
          </p:cNvPr>
          <p:cNvCxnSpPr/>
          <p:nvPr/>
        </p:nvCxnSpPr>
        <p:spPr>
          <a:xfrm>
            <a:off x="566057" y="252603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AD2BDD0-E7A0-49ED-A0FD-E71E50D25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02" y="3061287"/>
            <a:ext cx="3644181" cy="2764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C8FDE4-0553-4A46-BA7A-D74555E10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55" y="3061287"/>
            <a:ext cx="6753901" cy="1985375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850A2F1B-7A74-4A8A-BA13-02A12053AF26}"/>
              </a:ext>
            </a:extLst>
          </p:cNvPr>
          <p:cNvSpPr/>
          <p:nvPr/>
        </p:nvSpPr>
        <p:spPr>
          <a:xfrm>
            <a:off x="1181011" y="3996047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7517054-12DF-4642-ADB1-01F7D0636E9C}"/>
              </a:ext>
            </a:extLst>
          </p:cNvPr>
          <p:cNvSpPr/>
          <p:nvPr/>
        </p:nvSpPr>
        <p:spPr>
          <a:xfrm rot="5400000">
            <a:off x="9343936" y="2808774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037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071007"/>
            <a:ext cx="11538857" cy="417399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PROCESS – Data Manipulation</a:t>
            </a:r>
          </a:p>
          <a:p>
            <a:pPr marL="365125" indent="-36512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Manipulate data to create a </a:t>
            </a:r>
            <a:r>
              <a:rPr lang="en-US" sz="3500" b="1" u="sng" dirty="0">
                <a:latin typeface="Arial" panose="020B0604020202020204" pitchFamily="34" charset="0"/>
                <a:cs typeface="Arial" panose="020B0604020202020204" pitchFamily="34" charset="0"/>
              </a:rPr>
              <a:t>DATA DUMP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for the Excel Interactive Dashboard</a:t>
            </a: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SQL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4561118" y="1235662"/>
            <a:ext cx="30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3FEBB2-B698-46C6-8CAB-FE7F34E860EF}"/>
              </a:ext>
            </a:extLst>
          </p:cNvPr>
          <p:cNvCxnSpPr/>
          <p:nvPr/>
        </p:nvCxnSpPr>
        <p:spPr>
          <a:xfrm>
            <a:off x="566057" y="252603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1DDAA78-A154-4FEC-9F7C-E9A8CC753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34" y="2981054"/>
            <a:ext cx="10787726" cy="3263941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3D6FD13-DE78-456E-A1A6-924A611DC31E}"/>
              </a:ext>
            </a:extLst>
          </p:cNvPr>
          <p:cNvSpPr/>
          <p:nvPr/>
        </p:nvSpPr>
        <p:spPr>
          <a:xfrm>
            <a:off x="923909" y="4464151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9E572F7-05FA-4996-8394-28C16C204F11}"/>
              </a:ext>
            </a:extLst>
          </p:cNvPr>
          <p:cNvSpPr/>
          <p:nvPr/>
        </p:nvSpPr>
        <p:spPr>
          <a:xfrm>
            <a:off x="923909" y="4768947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C5A764A-BCD0-48E1-B85A-8D93D2AB4B8C}"/>
              </a:ext>
            </a:extLst>
          </p:cNvPr>
          <p:cNvSpPr/>
          <p:nvPr/>
        </p:nvSpPr>
        <p:spPr>
          <a:xfrm>
            <a:off x="923909" y="5083272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B8A79B-7210-41DD-A56D-DF1F7BC72566}"/>
              </a:ext>
            </a:extLst>
          </p:cNvPr>
          <p:cNvSpPr/>
          <p:nvPr/>
        </p:nvSpPr>
        <p:spPr>
          <a:xfrm>
            <a:off x="1266825" y="2981049"/>
            <a:ext cx="5048250" cy="327635"/>
          </a:xfrm>
          <a:prstGeom prst="rect">
            <a:avLst/>
          </a:prstGeom>
          <a:noFill/>
          <a:ln w="190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0545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r Wars Main Title and the Arrival at Naboo (128 kbps)">
            <a:hlinkClick r:id="" action="ppaction://media"/>
            <a:extLst>
              <a:ext uri="{FF2B5EF4-FFF2-40B4-BE49-F238E27FC236}">
                <a16:creationId xmlns:a16="http://schemas.microsoft.com/office/drawing/2014/main" id="{706B95F9-B631-4CE9-BFBB-3998969407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9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Star Wars Main Title and the Arrival at Naboo (128 kbps)">
            <a:hlinkClick r:id="" action="ppaction://media"/>
            <a:extLst>
              <a:ext uri="{FF2B5EF4-FFF2-40B4-BE49-F238E27FC236}">
                <a16:creationId xmlns:a16="http://schemas.microsoft.com/office/drawing/2014/main" id="{FEBA8045-D905-4344-BFD5-294EEF164A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7086" y="1569036"/>
            <a:ext cx="487363" cy="487363"/>
          </a:xfrm>
          <a:prstGeom prst="rect">
            <a:avLst/>
          </a:prstGeom>
        </p:spPr>
      </p:pic>
      <p:pic>
        <p:nvPicPr>
          <p:cNvPr id="2" name="after effects star wars crawl (DL in desc.) (128 kbps)">
            <a:hlinkClick r:id="" action="ppaction://media"/>
            <a:extLst>
              <a:ext uri="{FF2B5EF4-FFF2-40B4-BE49-F238E27FC236}">
                <a16:creationId xmlns:a16="http://schemas.microsoft.com/office/drawing/2014/main" id="{53406366-AAAB-43AF-B75A-BE2D545B8FA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9A9BB2-B1BE-41CF-9E19-95E5BF70A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7063C65-7F5A-46B4-8A63-2F11482DB893}"/>
              </a:ext>
            </a:extLst>
          </p:cNvPr>
          <p:cNvGrpSpPr/>
          <p:nvPr/>
        </p:nvGrpSpPr>
        <p:grpSpPr>
          <a:xfrm>
            <a:off x="2411316" y="2149165"/>
            <a:ext cx="7369369" cy="2771765"/>
            <a:chOff x="3618960" y="1621755"/>
            <a:chExt cx="3336473" cy="274875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C6161E-C474-473C-B70A-6465C2CCF7A8}"/>
                </a:ext>
              </a:extLst>
            </p:cNvPr>
            <p:cNvSpPr txBox="1"/>
            <p:nvPr/>
          </p:nvSpPr>
          <p:spPr>
            <a:xfrm>
              <a:off x="3618960" y="1621755"/>
              <a:ext cx="3329122" cy="1617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solidFill>
                    <a:srgbClr val="FFC000"/>
                  </a:solidFill>
                  <a:latin typeface="Star Jedi Hollow" panose="040B0000000000000000" pitchFamily="82" charset="0"/>
                </a:rPr>
                <a:t>CAPSTonE</a:t>
              </a:r>
              <a:endParaRPr lang="en-SG" sz="10000" dirty="0">
                <a:solidFill>
                  <a:srgbClr val="FFC000"/>
                </a:solidFill>
                <a:latin typeface="Star Jedi Hollow" panose="040B0000000000000000" pitchFamily="8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90C15D-30BA-4A78-BEEE-3A6CDAF72614}"/>
                </a:ext>
              </a:extLst>
            </p:cNvPr>
            <p:cNvSpPr txBox="1"/>
            <p:nvPr/>
          </p:nvSpPr>
          <p:spPr>
            <a:xfrm>
              <a:off x="3626310" y="2661269"/>
              <a:ext cx="3329123" cy="170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0" dirty="0">
                  <a:solidFill>
                    <a:srgbClr val="FFC000"/>
                  </a:solidFill>
                  <a:latin typeface="Star Jedi Hollow" panose="040B0000000000000000" pitchFamily="82" charset="0"/>
                </a:rPr>
                <a:t>pRojeCT2</a:t>
              </a:r>
              <a:endParaRPr lang="en-SG" sz="10500" dirty="0">
                <a:solidFill>
                  <a:srgbClr val="FFC000"/>
                </a:solidFill>
                <a:latin typeface="Star Jedi Hollow" panose="040B0000000000000000" pitchFamily="82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0B884CC-3909-484D-986F-98EB0CADC519}"/>
              </a:ext>
            </a:extLst>
          </p:cNvPr>
          <p:cNvSpPr txBox="1"/>
          <p:nvPr/>
        </p:nvSpPr>
        <p:spPr>
          <a:xfrm>
            <a:off x="-3369819" y="6627991"/>
            <a:ext cx="19278601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 Narrow" panose="020B0606020202030204" pitchFamily="34" charset="0"/>
              </a:rPr>
              <a:t>It is a period of great milestones. I had interviewed with Aditya </a:t>
            </a:r>
            <a:endParaRPr lang="en-SG" sz="6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D11D1F-60FC-4F91-8C43-03CF9C72732A}"/>
              </a:ext>
            </a:extLst>
          </p:cNvPr>
          <p:cNvSpPr txBox="1"/>
          <p:nvPr/>
        </p:nvSpPr>
        <p:spPr>
          <a:xfrm>
            <a:off x="-4025139" y="7485826"/>
            <a:ext cx="20589240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 Narrow" panose="020B0606020202030204" pitchFamily="34" charset="0"/>
              </a:rPr>
              <a:t>for the role of Data Analyst back in August where he hired me because</a:t>
            </a:r>
            <a:endParaRPr lang="en-SG" sz="6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E68925-F098-495A-9B80-875BB543558A}"/>
              </a:ext>
            </a:extLst>
          </p:cNvPr>
          <p:cNvSpPr txBox="1"/>
          <p:nvPr/>
        </p:nvSpPr>
        <p:spPr>
          <a:xfrm>
            <a:off x="-4139438" y="8343661"/>
            <a:ext cx="20817839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 Narrow" panose="020B0606020202030204" pitchFamily="34" charset="0"/>
              </a:rPr>
              <a:t>I said I could use SSMS to load, clean, retrieve data with analyses, and</a:t>
            </a:r>
            <a:endParaRPr lang="en-SG" sz="6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FBF682-1198-4265-B6E0-D783EB8AE3BE}"/>
              </a:ext>
            </a:extLst>
          </p:cNvPr>
          <p:cNvSpPr txBox="1"/>
          <p:nvPr/>
        </p:nvSpPr>
        <p:spPr>
          <a:xfrm>
            <a:off x="-3981958" y="9201496"/>
            <a:ext cx="20452079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 Narrow" panose="020B0606020202030204" pitchFamily="34" charset="0"/>
              </a:rPr>
              <a:t>create interactive Excel dashboards for business presentations.</a:t>
            </a:r>
            <a:endParaRPr lang="en-SG" sz="6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2B9DEDF-3B99-41D8-B184-F36668FA372B}"/>
              </a:ext>
            </a:extLst>
          </p:cNvPr>
          <p:cNvSpPr txBox="1"/>
          <p:nvPr/>
        </p:nvSpPr>
        <p:spPr>
          <a:xfrm>
            <a:off x="-4007358" y="10806078"/>
            <a:ext cx="20452079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 Narrow" panose="020B0606020202030204" pitchFamily="34" charset="0"/>
              </a:rPr>
              <a:t>I  joined Aditya’s company in September where he had tasked me with</a:t>
            </a:r>
            <a:endParaRPr lang="en-SG" sz="6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45DB7D8-C5D6-4385-AF74-A2B9E7BAC68F}"/>
              </a:ext>
            </a:extLst>
          </p:cNvPr>
          <p:cNvSpPr txBox="1"/>
          <p:nvPr/>
        </p:nvSpPr>
        <p:spPr>
          <a:xfrm>
            <a:off x="-4007358" y="11720478"/>
            <a:ext cx="20452079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 Narrow" panose="020B0606020202030204" pitchFamily="34" charset="0"/>
              </a:rPr>
              <a:t>my first project of building an interactive dashboard for the Superstore</a:t>
            </a:r>
            <a:endParaRPr lang="en-SG" sz="6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F47CA9-9EF9-4230-9DBB-94849F4C64B7}"/>
              </a:ext>
            </a:extLst>
          </p:cNvPr>
          <p:cNvSpPr txBox="1"/>
          <p:nvPr/>
        </p:nvSpPr>
        <p:spPr>
          <a:xfrm>
            <a:off x="-4007358" y="12672978"/>
            <a:ext cx="20452079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 Narrow" panose="020B0606020202030204" pitchFamily="34" charset="0"/>
              </a:rPr>
              <a:t>business in the U.S. That being done and dusted, he is convinced of my</a:t>
            </a:r>
            <a:endParaRPr lang="en-SG" sz="6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AED161-6FFC-4FD1-8F9E-FEF1601B465A}"/>
              </a:ext>
            </a:extLst>
          </p:cNvPr>
          <p:cNvSpPr txBox="1"/>
          <p:nvPr/>
        </p:nvSpPr>
        <p:spPr>
          <a:xfrm>
            <a:off x="-4007358" y="13663578"/>
            <a:ext cx="20452079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 Narrow" panose="020B0606020202030204" pitchFamily="34" charset="0"/>
              </a:rPr>
              <a:t>excel  dashboard building skill but remains doubtful of my SQL.</a:t>
            </a:r>
            <a:endParaRPr lang="en-SG" sz="6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AC27D13-F66B-4A8B-BBB3-260696F63EE4}"/>
              </a:ext>
            </a:extLst>
          </p:cNvPr>
          <p:cNvSpPr txBox="1"/>
          <p:nvPr/>
        </p:nvSpPr>
        <p:spPr>
          <a:xfrm>
            <a:off x="-4007358" y="15238378"/>
            <a:ext cx="20452079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 Narrow" panose="020B0606020202030204" pitchFamily="34" charset="0"/>
              </a:rPr>
              <a:t>This time, Aditya is looking to venture into movie making and would like</a:t>
            </a:r>
            <a:endParaRPr lang="en-SG" sz="6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0D64CDE-DF97-4B88-B5D9-0EFA8DB629CB}"/>
              </a:ext>
            </a:extLst>
          </p:cNvPr>
          <p:cNvSpPr txBox="1"/>
          <p:nvPr/>
        </p:nvSpPr>
        <p:spPr>
          <a:xfrm>
            <a:off x="-4007358" y="16254378"/>
            <a:ext cx="20452079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 Narrow" panose="020B0606020202030204" pitchFamily="34" charset="0"/>
              </a:rPr>
              <a:t>to get brief insights like “what is the trend of genres over time”,</a:t>
            </a:r>
            <a:endParaRPr lang="en-SG" sz="6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68F9088-E72E-4DFD-B5D6-2A1152EDED44}"/>
              </a:ext>
            </a:extLst>
          </p:cNvPr>
          <p:cNvSpPr txBox="1"/>
          <p:nvPr/>
        </p:nvSpPr>
        <p:spPr>
          <a:xfrm>
            <a:off x="-4007358" y="17308478"/>
            <a:ext cx="20452079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Arial Narrow" panose="020B0606020202030204" pitchFamily="34" charset="0"/>
              </a:rPr>
              <a:t>“what movies have the highest return on investment, and</a:t>
            </a:r>
            <a:endParaRPr lang="en-SG" sz="6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729C73C-E1A4-436D-A372-9822F5CEE78B}"/>
              </a:ext>
            </a:extLst>
          </p:cNvPr>
          <p:cNvSpPr txBox="1"/>
          <p:nvPr/>
        </p:nvSpPr>
        <p:spPr>
          <a:xfrm>
            <a:off x="-4007358" y="18438778"/>
            <a:ext cx="20452079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Arial Narrow" panose="020B0606020202030204" pitchFamily="34" charset="0"/>
              </a:rPr>
              <a:t>BLAH BLAH BLAH” AS HE USUALLY GOES.</a:t>
            </a:r>
            <a:endParaRPr lang="en-SG" sz="60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6D257EA-DE42-43E5-BC1D-263D4F43D5E5}"/>
              </a:ext>
            </a:extLst>
          </p:cNvPr>
          <p:cNvSpPr txBox="1"/>
          <p:nvPr/>
        </p:nvSpPr>
        <p:spPr>
          <a:xfrm>
            <a:off x="-4032758" y="20007396"/>
            <a:ext cx="20452079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Arial Narrow" panose="020B0606020202030204" pitchFamily="34" charset="0"/>
              </a:rPr>
              <a:t>Now, he has assigned this project to me, with a side objective of</a:t>
            </a:r>
            <a:endParaRPr lang="en-SG" sz="60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3AC135-22DC-4F85-A397-E902A5E60E60}"/>
              </a:ext>
            </a:extLst>
          </p:cNvPr>
          <p:cNvSpPr txBox="1"/>
          <p:nvPr/>
        </p:nvSpPr>
        <p:spPr>
          <a:xfrm>
            <a:off x="-4032758" y="20997996"/>
            <a:ext cx="20452079" cy="1015663"/>
          </a:xfrm>
          <a:prstGeom prst="rect">
            <a:avLst/>
          </a:prstGeom>
          <a:noFill/>
          <a:scene3d>
            <a:camera prst="perspectiveRelaxed" fov="3900000">
              <a:rot lat="186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Arial Narrow" panose="020B0606020202030204" pitchFamily="34" charset="0"/>
              </a:rPr>
              <a:t>measuring my aptitude in SQL ….</a:t>
            </a:r>
            <a:endParaRPr lang="en-SG" sz="60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6" name="Diagram 75">
            <a:extLst>
              <a:ext uri="{FF2B5EF4-FFF2-40B4-BE49-F238E27FC236}">
                <a16:creationId xmlns:a16="http://schemas.microsoft.com/office/drawing/2014/main" id="{8F7CBE0C-A908-42BB-AEE7-EAD6DC42A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1740761"/>
              </p:ext>
            </p:extLst>
          </p:nvPr>
        </p:nvGraphicFramePr>
        <p:xfrm>
          <a:off x="998717" y="1495548"/>
          <a:ext cx="10210800" cy="5296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48189A4F-25E6-40CE-AC04-F1A672D35A32}"/>
              </a:ext>
            </a:extLst>
          </p:cNvPr>
          <p:cNvSpPr txBox="1"/>
          <p:nvPr/>
        </p:nvSpPr>
        <p:spPr>
          <a:xfrm>
            <a:off x="0" y="0"/>
            <a:ext cx="12192000" cy="144655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  <a:alpha val="72000"/>
                </a:schemeClr>
              </a:gs>
              <a:gs pos="63000">
                <a:schemeClr val="tx1">
                  <a:lumMod val="50000"/>
                  <a:lumOff val="50000"/>
                  <a:alpha val="72000"/>
                </a:schemeClr>
              </a:gs>
              <a:gs pos="93000">
                <a:schemeClr val="bg1">
                  <a:lumMod val="65000"/>
                  <a:alpha val="72000"/>
                </a:schemeClr>
              </a:gs>
              <a:gs pos="100000">
                <a:schemeClr val="bg1">
                  <a:lumMod val="65000"/>
                  <a:alpha val="72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Earlier on…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 summary – if you have missed the opening crawl )</a:t>
            </a:r>
          </a:p>
          <a:p>
            <a:pPr algn="ctr"/>
            <a:endParaRPr lang="en-SG" sz="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5571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63 L 0.00144 -0.82245 " pathEditMode="relative" rAng="0" ptsTypes="AA">
                                      <p:cBhvr>
                                        <p:cTn id="8" dur="59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413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9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9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9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63 L 0.00091 -0.94745 " pathEditMode="relative" rAng="0" ptsTypes="AA">
                                      <p:cBhvr>
                                        <p:cTn id="15" dur="59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476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9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9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9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63 L 0.00052 -1.07268 " pathEditMode="relative" rAng="0" ptsTypes="AA">
                                      <p:cBhvr>
                                        <p:cTn id="22" dur="5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5386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9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9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9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0671 L 0.00299 -1.19768 " pathEditMode="relative" rAng="0" ptsTypes="AA">
                                      <p:cBhvr>
                                        <p:cTn id="29" dur="59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602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9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9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9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00507 -1.43333 " pathEditMode="relative" rAng="0" ptsTypes="AA">
                                      <p:cBhvr>
                                        <p:cTn id="36" dur="59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7166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9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9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9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995 L 0.00507 -1.56666 " pathEditMode="relative" rAng="0" ptsTypes="AA">
                                      <p:cBhvr>
                                        <p:cTn id="43" dur="59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7784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9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9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9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00507 -1.70393 " pathEditMode="relative" rAng="0" ptsTypes="AA">
                                      <p:cBhvr>
                                        <p:cTn id="50" dur="59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8520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9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9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9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0056 -1.84838 " pathEditMode="relative" rAng="0" ptsTypes="AA">
                                      <p:cBhvr>
                                        <p:cTn id="57" dur="59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9243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9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9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9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00468 -2.078 " pathEditMode="relative" rAng="0" ptsTypes="AA">
                                      <p:cBhvr>
                                        <p:cTn id="64" dur="59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358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9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9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9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463 L 0.00507 -2.22615 " pathEditMode="relative" rAng="0" ptsTypes="AA">
                                      <p:cBhvr>
                                        <p:cTn id="71" dur="59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11155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9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9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9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463 L 0.00429 -2.37986 " pathEditMode="relative" rAng="0" ptsTypes="AA">
                                      <p:cBhvr>
                                        <p:cTn id="78" dur="59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11923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9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9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9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463 L 0.00507 -2.54467 " pathEditMode="relative" rAng="0" ptsTypes="AA">
                                      <p:cBhvr>
                                        <p:cTn id="85" dur="59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12747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9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9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9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0769 -2.77338 " pathEditMode="relative" rAng="0" ptsTypes="AA">
                                      <p:cBhvr>
                                        <p:cTn id="92" dur="59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13868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9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9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9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819 L 0.00716 -2.91782 " pathEditMode="relative" rAng="0" ptsTypes="AA">
                                      <p:cBhvr>
                                        <p:cTn id="99" dur="59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14780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9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9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9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8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8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ntr" presetSubtype="8" fill="hold" grpId="0" nodeType="withEffect">
                                  <p:stCondLst>
                                    <p:cond delay="577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60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nodeType="withEffect">
                                  <p:stCondLst>
                                    <p:cond delay="629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6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6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70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8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8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 uiExpand="1"/>
      <p:bldP spid="36" grpId="1"/>
      <p:bldP spid="45" grpId="0" uiExpand="1"/>
      <p:bldP spid="45" grpId="1"/>
      <p:bldP spid="46" grpId="0" uiExpand="1"/>
      <p:bldP spid="46" grpId="1"/>
      <p:bldP spid="47" grpId="0" uiExpand="1"/>
      <p:bldP spid="47" grpId="1"/>
      <p:bldP spid="66" grpId="0" uiExpand="1"/>
      <p:bldP spid="66" grpId="1"/>
      <p:bldP spid="67" grpId="0" uiExpand="1"/>
      <p:bldP spid="67" grpId="1"/>
      <p:bldP spid="68" grpId="0" uiExpand="1"/>
      <p:bldP spid="68" grpId="1"/>
      <p:bldP spid="69" grpId="0" uiExpand="1"/>
      <p:bldP spid="69" grpId="1"/>
      <p:bldP spid="70" grpId="0" uiExpand="1"/>
      <p:bldP spid="70" grpId="1"/>
      <p:bldP spid="71" grpId="0" uiExpand="1"/>
      <p:bldP spid="71" grpId="1"/>
      <p:bldP spid="72" grpId="0" uiExpand="1"/>
      <p:bldP spid="72" grpId="1"/>
      <p:bldP spid="73" grpId="0" uiExpand="1"/>
      <p:bldP spid="73" grpId="1"/>
      <p:bldP spid="74" grpId="0" uiExpand="1"/>
      <p:bldP spid="74" grpId="1"/>
      <p:bldP spid="75" grpId="0" uiExpand="1"/>
      <p:bldP spid="75" grpId="1"/>
      <p:bldGraphic spid="76" grpId="0">
        <p:bldAsOne/>
      </p:bldGraphic>
      <p:bldP spid="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071007"/>
            <a:ext cx="11538857" cy="417399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PROCESS – Import data into Excel</a:t>
            </a: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SQL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4561118" y="1235662"/>
            <a:ext cx="30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3FEBB2-B698-46C6-8CAB-FE7F34E860EF}"/>
              </a:ext>
            </a:extLst>
          </p:cNvPr>
          <p:cNvCxnSpPr/>
          <p:nvPr/>
        </p:nvCxnSpPr>
        <p:spPr>
          <a:xfrm>
            <a:off x="566057" y="252603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2035AE6-7F03-4E7F-9CE4-A9B60CD9A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712" y="2656619"/>
            <a:ext cx="7988436" cy="410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4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E4245D-B7BA-4A01-98FA-08162C7B7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" y="2043404"/>
            <a:ext cx="9013857" cy="4669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242457"/>
            <a:ext cx="11538857" cy="4173992"/>
          </a:xfrm>
        </p:spPr>
        <p:txBody>
          <a:bodyPr>
            <a:normAutofit fontScale="25000" lnSpcReduction="20000"/>
          </a:bodyPr>
          <a:lstStyle/>
          <a:p>
            <a:pPr marL="0" indent="0"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DASHBOARD TAKEAWAYS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1348619" y="1235662"/>
            <a:ext cx="95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71D15-C0F7-4439-8808-8561D96F571E}"/>
              </a:ext>
            </a:extLst>
          </p:cNvPr>
          <p:cNvSpPr txBox="1"/>
          <p:nvPr/>
        </p:nvSpPr>
        <p:spPr>
          <a:xfrm>
            <a:off x="9349273" y="2043404"/>
            <a:ext cx="248194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Takeaways:</a:t>
            </a:r>
          </a:p>
          <a:p>
            <a:r>
              <a:rPr lang="en-US" sz="1400" dirty="0"/>
              <a:t>Over the last 5 years: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No. of movies released are fairly stable, above the 165 mark</a:t>
            </a:r>
            <a:r>
              <a:rPr lang="en-SG" sz="1400" dirty="0"/>
              <a:t>, with its peak at 192 movies in 2016</a:t>
            </a:r>
          </a:p>
          <a:p>
            <a:pPr marL="285750" indent="-285750">
              <a:buFontTx/>
              <a:buChar char="-"/>
            </a:pPr>
            <a:endParaRPr lang="en-SG" sz="1400" dirty="0"/>
          </a:p>
          <a:p>
            <a:pPr marL="285750" indent="-285750">
              <a:buFontTx/>
              <a:buChar char="-"/>
            </a:pPr>
            <a:r>
              <a:rPr lang="en-SG" sz="1400" dirty="0"/>
              <a:t>By month wise, Sep has the most releases, followed by Oct</a:t>
            </a:r>
          </a:p>
          <a:p>
            <a:pPr marL="285750" indent="-285750">
              <a:buFontTx/>
              <a:buChar char="-"/>
            </a:pPr>
            <a:endParaRPr lang="en-SG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While the general highs are in Sep, </a:t>
            </a:r>
            <a:r>
              <a:rPr lang="en-US" sz="1400" b="1" dirty="0"/>
              <a:t>2016 seems to be an outlier</a:t>
            </a:r>
            <a:r>
              <a:rPr lang="en-US" sz="1400" dirty="0"/>
              <a:t> whereby Nov saw the most releases … </a:t>
            </a:r>
            <a:r>
              <a:rPr lang="en-US" sz="1400" i="1" dirty="0"/>
              <a:t>testing the market perhaps?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78A0E1-5AC8-437E-AC12-44C3BEB06973}"/>
              </a:ext>
            </a:extLst>
          </p:cNvPr>
          <p:cNvSpPr/>
          <p:nvPr/>
        </p:nvSpPr>
        <p:spPr>
          <a:xfrm>
            <a:off x="177548" y="3172408"/>
            <a:ext cx="4357130" cy="1483568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9BECAD-D58F-4291-AF25-19032D57B9D4}"/>
              </a:ext>
            </a:extLst>
          </p:cNvPr>
          <p:cNvSpPr/>
          <p:nvPr/>
        </p:nvSpPr>
        <p:spPr>
          <a:xfrm>
            <a:off x="4534678" y="3172408"/>
            <a:ext cx="4693297" cy="1483568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E9800A8-5339-458B-AFAA-B7377C5954F9}"/>
              </a:ext>
            </a:extLst>
          </p:cNvPr>
          <p:cNvSpPr/>
          <p:nvPr/>
        </p:nvSpPr>
        <p:spPr>
          <a:xfrm rot="5400000">
            <a:off x="3298402" y="4920603"/>
            <a:ext cx="441097" cy="1883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2C2D948-29D3-483B-AEFE-76089CECB041}"/>
              </a:ext>
            </a:extLst>
          </p:cNvPr>
          <p:cNvSpPr/>
          <p:nvPr/>
        </p:nvSpPr>
        <p:spPr>
          <a:xfrm rot="16200000">
            <a:off x="2707853" y="5822303"/>
            <a:ext cx="441097" cy="1883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FF0E7D6-B066-4340-8952-6AEEA84A3258}"/>
              </a:ext>
            </a:extLst>
          </p:cNvPr>
          <p:cNvSpPr/>
          <p:nvPr/>
        </p:nvSpPr>
        <p:spPr>
          <a:xfrm rot="5400000">
            <a:off x="8746328" y="4863454"/>
            <a:ext cx="441097" cy="1883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0DFDDF6-35BA-44FE-9C87-AF9CFD7CD4D0}"/>
              </a:ext>
            </a:extLst>
          </p:cNvPr>
          <p:cNvSpPr/>
          <p:nvPr/>
        </p:nvSpPr>
        <p:spPr>
          <a:xfrm>
            <a:off x="8358229" y="5397529"/>
            <a:ext cx="441097" cy="1883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112F2B7-7E13-4BF7-A1A2-2CAB90889E76}"/>
              </a:ext>
            </a:extLst>
          </p:cNvPr>
          <p:cNvSpPr/>
          <p:nvPr/>
        </p:nvSpPr>
        <p:spPr>
          <a:xfrm rot="5400000">
            <a:off x="4232005" y="1701790"/>
            <a:ext cx="663661" cy="277586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E7286-A8AC-45D8-9395-6A89C9EB92B4}"/>
              </a:ext>
            </a:extLst>
          </p:cNvPr>
          <p:cNvSpPr txBox="1"/>
          <p:nvPr/>
        </p:nvSpPr>
        <p:spPr>
          <a:xfrm>
            <a:off x="5994400" y="4680857"/>
            <a:ext cx="399143" cy="170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40903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16" grpId="0" animBg="1"/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242457"/>
            <a:ext cx="11538857" cy="4173992"/>
          </a:xfrm>
        </p:spPr>
        <p:txBody>
          <a:bodyPr>
            <a:normAutofit fontScale="25000" lnSpcReduction="20000"/>
          </a:bodyPr>
          <a:lstStyle/>
          <a:p>
            <a:pPr marL="0" indent="0"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DASHBOARD TAKEAWAYS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1340149" y="1235662"/>
            <a:ext cx="95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DDF1A-802B-437D-8669-24D40F7C3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7" y="1981637"/>
            <a:ext cx="9177047" cy="4697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CBD52B-3500-45C3-9B21-D70318941EB8}"/>
              </a:ext>
            </a:extLst>
          </p:cNvPr>
          <p:cNvSpPr txBox="1"/>
          <p:nvPr/>
        </p:nvSpPr>
        <p:spPr>
          <a:xfrm>
            <a:off x="9528500" y="2086446"/>
            <a:ext cx="2481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Takeaways: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Most released genre is Drama, followed by Comedy, then Thriller, followed by Action</a:t>
            </a:r>
          </a:p>
          <a:p>
            <a:pPr marL="285750" indent="-285750" algn="just">
              <a:buFontTx/>
              <a:buChar char="-"/>
            </a:pP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1426F0-A5BA-440E-B069-B85B02D8D8E2}"/>
              </a:ext>
            </a:extLst>
          </p:cNvPr>
          <p:cNvSpPr/>
          <p:nvPr/>
        </p:nvSpPr>
        <p:spPr>
          <a:xfrm>
            <a:off x="181557" y="3057525"/>
            <a:ext cx="4333293" cy="3514935"/>
          </a:xfrm>
          <a:prstGeom prst="rect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B1E3A8-6E5D-45C1-BFA0-9F766E6F4E7E}"/>
              </a:ext>
            </a:extLst>
          </p:cNvPr>
          <p:cNvSpPr/>
          <p:nvPr/>
        </p:nvSpPr>
        <p:spPr>
          <a:xfrm>
            <a:off x="4591049" y="3057525"/>
            <a:ext cx="4600575" cy="3514935"/>
          </a:xfrm>
          <a:prstGeom prst="rect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248B195-31F8-459E-A31C-1A04233901B8}"/>
              </a:ext>
            </a:extLst>
          </p:cNvPr>
          <p:cNvSpPr/>
          <p:nvPr/>
        </p:nvSpPr>
        <p:spPr>
          <a:xfrm rot="5400000">
            <a:off x="4043229" y="3146669"/>
            <a:ext cx="324000" cy="14571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38273FC-C174-440E-B66E-DE053F3AEFA8}"/>
              </a:ext>
            </a:extLst>
          </p:cNvPr>
          <p:cNvSpPr/>
          <p:nvPr/>
        </p:nvSpPr>
        <p:spPr>
          <a:xfrm rot="5400000">
            <a:off x="3863615" y="3610675"/>
            <a:ext cx="324000" cy="14571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C3FCCBB-4D37-4519-AB31-878A6A31E876}"/>
              </a:ext>
            </a:extLst>
          </p:cNvPr>
          <p:cNvSpPr/>
          <p:nvPr/>
        </p:nvSpPr>
        <p:spPr>
          <a:xfrm rot="5400000">
            <a:off x="3683999" y="4029778"/>
            <a:ext cx="324000" cy="14571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D3223F5-AE4C-4C2A-A2F9-0F89AD1E1822}"/>
              </a:ext>
            </a:extLst>
          </p:cNvPr>
          <p:cNvSpPr/>
          <p:nvPr/>
        </p:nvSpPr>
        <p:spPr>
          <a:xfrm rot="5400000">
            <a:off x="3509824" y="4258380"/>
            <a:ext cx="324000" cy="14571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FF08292-A888-4447-BB56-3216AA5B87D6}"/>
              </a:ext>
            </a:extLst>
          </p:cNvPr>
          <p:cNvSpPr/>
          <p:nvPr/>
        </p:nvSpPr>
        <p:spPr>
          <a:xfrm rot="10800000">
            <a:off x="8347049" y="4191778"/>
            <a:ext cx="324000" cy="14571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E9EBCD2-BFCC-409B-A35A-3D10EB6040BD}"/>
              </a:ext>
            </a:extLst>
          </p:cNvPr>
          <p:cNvSpPr/>
          <p:nvPr/>
        </p:nvSpPr>
        <p:spPr>
          <a:xfrm rot="10800000">
            <a:off x="8347049" y="4632650"/>
            <a:ext cx="324000" cy="14571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407F2B1-4897-4EEC-B4D7-DDD7BB64BD55}"/>
              </a:ext>
            </a:extLst>
          </p:cNvPr>
          <p:cNvSpPr/>
          <p:nvPr/>
        </p:nvSpPr>
        <p:spPr>
          <a:xfrm rot="10800000">
            <a:off x="8347049" y="5111628"/>
            <a:ext cx="324000" cy="14571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93527B1-2F44-4012-9159-E68046DF1087}"/>
              </a:ext>
            </a:extLst>
          </p:cNvPr>
          <p:cNvSpPr/>
          <p:nvPr/>
        </p:nvSpPr>
        <p:spPr>
          <a:xfrm rot="10800000">
            <a:off x="8347049" y="4926566"/>
            <a:ext cx="324000" cy="14571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56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8" grpId="0" animBg="1"/>
      <p:bldP spid="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242457"/>
            <a:ext cx="11538857" cy="4173992"/>
          </a:xfrm>
        </p:spPr>
        <p:txBody>
          <a:bodyPr>
            <a:normAutofit fontScale="25000" lnSpcReduction="20000"/>
          </a:bodyPr>
          <a:lstStyle/>
          <a:p>
            <a:pPr marL="0" indent="0"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DASHBOARD TAKEAWAYS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1382486" y="1235662"/>
            <a:ext cx="95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6F871F-90A1-461F-9969-1A494488C707}"/>
              </a:ext>
            </a:extLst>
          </p:cNvPr>
          <p:cNvSpPr txBox="1"/>
          <p:nvPr/>
        </p:nvSpPr>
        <p:spPr>
          <a:xfrm>
            <a:off x="9367936" y="2086446"/>
            <a:ext cx="264250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Takeaways: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Movies which bring in the </a:t>
            </a:r>
            <a:r>
              <a:rPr lang="en-US" sz="1400" b="1" dirty="0"/>
              <a:t>most revenue </a:t>
            </a:r>
            <a:r>
              <a:rPr lang="en-US" sz="1400" dirty="0"/>
              <a:t>are </a:t>
            </a:r>
            <a:r>
              <a:rPr lang="en-US" sz="1400" i="1" dirty="0"/>
              <a:t>mostly</a:t>
            </a:r>
            <a:r>
              <a:rPr lang="en-US" sz="1400" dirty="0"/>
              <a:t> Blockbusters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b="1" dirty="0"/>
              <a:t>Most expensive to produce </a:t>
            </a:r>
            <a:r>
              <a:rPr lang="en-US" sz="1400" dirty="0"/>
              <a:t>movies are </a:t>
            </a:r>
            <a:r>
              <a:rPr lang="en-US" sz="1400" i="1" dirty="0"/>
              <a:t>mostly</a:t>
            </a:r>
            <a:r>
              <a:rPr lang="en-US" sz="1400" dirty="0"/>
              <a:t> Blockbusters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Movies with the </a:t>
            </a:r>
            <a:r>
              <a:rPr lang="en-US" sz="1400" b="1" dirty="0"/>
              <a:t>highest ROI </a:t>
            </a:r>
            <a:r>
              <a:rPr lang="en-US" sz="1400" dirty="0"/>
              <a:t>seem to be Horror/Thriller films (e.g. Saw, Insidious, The Devil Inside, etc.)</a:t>
            </a:r>
            <a:br>
              <a:rPr lang="en-US" sz="1400" dirty="0"/>
            </a:br>
            <a:r>
              <a:rPr lang="en-US" sz="1400" dirty="0"/>
              <a:t>AND Comedy (e.g. Super Size Me, Keeping Mum, The Full Monty, etc.)</a:t>
            </a:r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Paranormal Activity &amp; The Blair Witch being </a:t>
            </a:r>
            <a:r>
              <a:rPr lang="en-US" sz="1400" b="1" dirty="0"/>
              <a:t>outliers</a:t>
            </a:r>
            <a:r>
              <a:rPr lang="en-US" sz="1400" dirty="0"/>
              <a:t> with massive ROIs!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 algn="just">
              <a:buFontTx/>
              <a:buChar char="-"/>
            </a:pP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52DB8-1F5E-40AA-91B1-03A4FB59D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2" y="2134005"/>
            <a:ext cx="9117924" cy="39679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D15012-5891-4B1D-B709-43DE38F78724}"/>
              </a:ext>
            </a:extLst>
          </p:cNvPr>
          <p:cNvSpPr/>
          <p:nvPr/>
        </p:nvSpPr>
        <p:spPr>
          <a:xfrm>
            <a:off x="155542" y="3276600"/>
            <a:ext cx="3053325" cy="2825345"/>
          </a:xfrm>
          <a:prstGeom prst="rect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208081-5F07-445E-BD1A-70031F5C573C}"/>
              </a:ext>
            </a:extLst>
          </p:cNvPr>
          <p:cNvSpPr/>
          <p:nvPr/>
        </p:nvSpPr>
        <p:spPr>
          <a:xfrm>
            <a:off x="3208867" y="3276600"/>
            <a:ext cx="3053325" cy="2825345"/>
          </a:xfrm>
          <a:prstGeom prst="rect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9D1967-803D-49C7-8F82-37D3CD893BFB}"/>
              </a:ext>
            </a:extLst>
          </p:cNvPr>
          <p:cNvSpPr/>
          <p:nvPr/>
        </p:nvSpPr>
        <p:spPr>
          <a:xfrm>
            <a:off x="6262192" y="3276599"/>
            <a:ext cx="3053325" cy="2825345"/>
          </a:xfrm>
          <a:prstGeom prst="rect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A708A2-3A06-4F01-9CAA-D9EB636632B1}"/>
              </a:ext>
            </a:extLst>
          </p:cNvPr>
          <p:cNvSpPr/>
          <p:nvPr/>
        </p:nvSpPr>
        <p:spPr>
          <a:xfrm>
            <a:off x="6325814" y="3341822"/>
            <a:ext cx="2926080" cy="5770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8033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2" grpId="0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B6F15-8457-450D-ADB6-FEF8146D2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95"/>
          <a:stretch/>
        </p:blipFill>
        <p:spPr>
          <a:xfrm>
            <a:off x="181557" y="1988909"/>
            <a:ext cx="9094870" cy="3237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DASHBOARD TAKEAWAYS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1390945" y="1235662"/>
            <a:ext cx="95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0BE537-C68A-4FAF-BA86-F404E1F9E157}"/>
              </a:ext>
            </a:extLst>
          </p:cNvPr>
          <p:cNvSpPr txBox="1"/>
          <p:nvPr/>
        </p:nvSpPr>
        <p:spPr>
          <a:xfrm>
            <a:off x="9440332" y="2086446"/>
            <a:ext cx="257011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Takeaways: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Most released franchise movie is the collection of, Harry Potter, followed by The Fast &amp; Furious, Saw, and James Bond with similar number of movie releases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Movies with highest engagement in terms of ratings is The Matrix, then Fight Club</a:t>
            </a:r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The highest average rating of 4.5 – 5 is </a:t>
            </a:r>
            <a:r>
              <a:rPr lang="en-US" sz="1400" i="1" dirty="0"/>
              <a:t>deemed to be </a:t>
            </a:r>
            <a:r>
              <a:rPr lang="en-US" sz="1400" b="1" i="1" dirty="0"/>
              <a:t>not representative </a:t>
            </a:r>
            <a:r>
              <a:rPr lang="en-US" sz="1400" dirty="0"/>
              <a:t>due to the extremely low number of raters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 algn="just">
              <a:buFontTx/>
              <a:buChar char="-"/>
            </a:pP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8CE845-B193-4F23-97FF-ABCEC18EEAE0}"/>
              </a:ext>
            </a:extLst>
          </p:cNvPr>
          <p:cNvSpPr/>
          <p:nvPr/>
        </p:nvSpPr>
        <p:spPr>
          <a:xfrm>
            <a:off x="320040" y="3153590"/>
            <a:ext cx="2118360" cy="2105246"/>
          </a:xfrm>
          <a:prstGeom prst="rect">
            <a:avLst/>
          </a:prstGeom>
          <a:noFill/>
          <a:ln w="190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E4F550-512B-4BEF-B8E8-7BE78C672EE5}"/>
              </a:ext>
            </a:extLst>
          </p:cNvPr>
          <p:cNvSpPr/>
          <p:nvPr/>
        </p:nvSpPr>
        <p:spPr>
          <a:xfrm>
            <a:off x="6576060" y="3153590"/>
            <a:ext cx="2385060" cy="2105246"/>
          </a:xfrm>
          <a:prstGeom prst="rect">
            <a:avLst/>
          </a:prstGeom>
          <a:noFill/>
          <a:ln w="190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SG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612264-469B-4A5B-B87A-903CBBA4134C}"/>
              </a:ext>
            </a:extLst>
          </p:cNvPr>
          <p:cNvSpPr/>
          <p:nvPr/>
        </p:nvSpPr>
        <p:spPr>
          <a:xfrm>
            <a:off x="3169920" y="3153590"/>
            <a:ext cx="2926080" cy="2105246"/>
          </a:xfrm>
          <a:prstGeom prst="rect">
            <a:avLst/>
          </a:prstGeom>
          <a:noFill/>
          <a:ln w="190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SG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48E5160-CC1D-41D7-9108-1CFC66CD2447}"/>
              </a:ext>
            </a:extLst>
          </p:cNvPr>
          <p:cNvSpPr/>
          <p:nvPr/>
        </p:nvSpPr>
        <p:spPr>
          <a:xfrm rot="5400000">
            <a:off x="6614377" y="1721180"/>
            <a:ext cx="324000" cy="14571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D383CBC-822F-45E9-AE2F-9BBC6F2BED43}"/>
              </a:ext>
            </a:extLst>
          </p:cNvPr>
          <p:cNvSpPr/>
          <p:nvPr/>
        </p:nvSpPr>
        <p:spPr>
          <a:xfrm rot="13219132">
            <a:off x="7132490" y="2899775"/>
            <a:ext cx="324000" cy="14571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8221DAD-A30B-4DBD-B368-0BCD6547612E}"/>
              </a:ext>
            </a:extLst>
          </p:cNvPr>
          <p:cNvSpPr/>
          <p:nvPr/>
        </p:nvSpPr>
        <p:spPr>
          <a:xfrm rot="18956186">
            <a:off x="6145216" y="2902411"/>
            <a:ext cx="324000" cy="14571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565FA0-DC0A-43E5-9EE3-0A68384142F6}"/>
              </a:ext>
            </a:extLst>
          </p:cNvPr>
          <p:cNvSpPr/>
          <p:nvPr/>
        </p:nvSpPr>
        <p:spPr>
          <a:xfrm>
            <a:off x="3169920" y="3153590"/>
            <a:ext cx="2926080" cy="7761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084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6" grpId="0" animBg="1"/>
      <p:bldP spid="19" grpId="0" animBg="1"/>
      <p:bldP spid="2" grpId="0" animBg="1"/>
      <p:bldP spid="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DASHBOARD TAKEAWAYS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1390945" y="1235662"/>
            <a:ext cx="95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0BE537-C68A-4FAF-BA86-F404E1F9E157}"/>
              </a:ext>
            </a:extLst>
          </p:cNvPr>
          <p:cNvSpPr txBox="1"/>
          <p:nvPr/>
        </p:nvSpPr>
        <p:spPr>
          <a:xfrm>
            <a:off x="9440332" y="2086446"/>
            <a:ext cx="25701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Dashboard Power !</a:t>
            </a:r>
          </a:p>
          <a:p>
            <a:r>
              <a:rPr lang="en-US" sz="1400" dirty="0"/>
              <a:t>Take for example, </a:t>
            </a:r>
            <a:r>
              <a:rPr lang="en-US" sz="1400" b="1" dirty="0"/>
              <a:t>Star Wars Collection</a:t>
            </a:r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Released in Year 1999, 2002, 2005, 2015, 2016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In Months of May and Dec</a:t>
            </a:r>
          </a:p>
          <a:p>
            <a:endParaRPr lang="en-US" sz="1400" dirty="0"/>
          </a:p>
          <a:p>
            <a:pPr marL="285750" indent="-285750" algn="just">
              <a:buFontTx/>
              <a:buChar char="-"/>
            </a:pPr>
            <a:r>
              <a:rPr lang="en-US" sz="1400" dirty="0"/>
              <a:t>3 releases in May, 2 releases in Dec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26E98E-11F6-4A12-9076-1FEEBA04D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3" y="2123961"/>
            <a:ext cx="9035271" cy="2610078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DBFFEC3C-A545-44AB-9F21-9369E537B327}"/>
              </a:ext>
            </a:extLst>
          </p:cNvPr>
          <p:cNvSpPr/>
          <p:nvPr/>
        </p:nvSpPr>
        <p:spPr>
          <a:xfrm rot="5400000">
            <a:off x="8081194" y="1956624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1106C93D-318B-4998-B3C9-E04A92BE1CA8}"/>
              </a:ext>
            </a:extLst>
          </p:cNvPr>
          <p:cNvSpPr/>
          <p:nvPr/>
        </p:nvSpPr>
        <p:spPr>
          <a:xfrm rot="16200000">
            <a:off x="548279" y="4916272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1DF734B-2CCC-4C9D-B16A-6841CD9E59B0}"/>
              </a:ext>
            </a:extLst>
          </p:cNvPr>
          <p:cNvSpPr/>
          <p:nvPr/>
        </p:nvSpPr>
        <p:spPr>
          <a:xfrm rot="16200000">
            <a:off x="1342936" y="4916272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043B50C-E8CF-4932-93D4-03F302CC549A}"/>
              </a:ext>
            </a:extLst>
          </p:cNvPr>
          <p:cNvSpPr/>
          <p:nvPr/>
        </p:nvSpPr>
        <p:spPr>
          <a:xfrm rot="16200000">
            <a:off x="2137596" y="4916270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3F06C9A1-A140-4C55-ADC0-58922994AF00}"/>
              </a:ext>
            </a:extLst>
          </p:cNvPr>
          <p:cNvSpPr/>
          <p:nvPr/>
        </p:nvSpPr>
        <p:spPr>
          <a:xfrm rot="16200000">
            <a:off x="2932251" y="4916270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442045A5-7DDB-49FC-A0A8-60DA50D8A479}"/>
              </a:ext>
            </a:extLst>
          </p:cNvPr>
          <p:cNvSpPr/>
          <p:nvPr/>
        </p:nvSpPr>
        <p:spPr>
          <a:xfrm rot="16200000">
            <a:off x="3726907" y="4916267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B1E3A382-8B5E-488C-BA6C-352AE1217D26}"/>
              </a:ext>
            </a:extLst>
          </p:cNvPr>
          <p:cNvSpPr/>
          <p:nvPr/>
        </p:nvSpPr>
        <p:spPr>
          <a:xfrm rot="16200000">
            <a:off x="5621024" y="4916267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B44E0EED-49D3-479E-B02F-B433A237C3A2}"/>
              </a:ext>
            </a:extLst>
          </p:cNvPr>
          <p:cNvSpPr/>
          <p:nvPr/>
        </p:nvSpPr>
        <p:spPr>
          <a:xfrm rot="16200000">
            <a:off x="7754618" y="4916267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FF34EBC-716D-4813-A128-A77358A63E16}"/>
              </a:ext>
            </a:extLst>
          </p:cNvPr>
          <p:cNvSpPr/>
          <p:nvPr/>
        </p:nvSpPr>
        <p:spPr>
          <a:xfrm rot="5400000">
            <a:off x="5621023" y="3120125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DD6E4314-FFF2-4FE7-84B7-50819B84EDEA}"/>
              </a:ext>
            </a:extLst>
          </p:cNvPr>
          <p:cNvSpPr/>
          <p:nvPr/>
        </p:nvSpPr>
        <p:spPr>
          <a:xfrm rot="5400000">
            <a:off x="7754617" y="3381383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755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DASHBOARD TAKEAWAYS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1390945" y="1235662"/>
            <a:ext cx="95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0BE537-C68A-4FAF-BA86-F404E1F9E157}"/>
              </a:ext>
            </a:extLst>
          </p:cNvPr>
          <p:cNvSpPr txBox="1"/>
          <p:nvPr/>
        </p:nvSpPr>
        <p:spPr>
          <a:xfrm>
            <a:off x="9440332" y="2086446"/>
            <a:ext cx="25701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Dashboard Power !</a:t>
            </a:r>
          </a:p>
          <a:p>
            <a:r>
              <a:rPr lang="en-US" sz="1400" dirty="0"/>
              <a:t>Take for example, Star Wars Collection</a:t>
            </a:r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Fall under the Genres of Action, Adventure, Science Fiction, Fantasy</a:t>
            </a:r>
          </a:p>
          <a:p>
            <a:endParaRPr lang="en-US" sz="1400" dirty="0"/>
          </a:p>
          <a:p>
            <a:pPr marL="285750" indent="-285750" algn="just">
              <a:buFontTx/>
              <a:buChar char="-"/>
            </a:pP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D4ED7-9D5E-44A0-888C-24DA331E5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076" y="3061287"/>
            <a:ext cx="4352524" cy="3532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884E76-AEC3-482E-8EF3-EA7F7AC50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56" y="1993821"/>
            <a:ext cx="9077807" cy="943409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6275A171-0C06-4A15-B7C8-7C0BA3829DDE}"/>
              </a:ext>
            </a:extLst>
          </p:cNvPr>
          <p:cNvSpPr/>
          <p:nvPr/>
        </p:nvSpPr>
        <p:spPr>
          <a:xfrm rot="5400000">
            <a:off x="4608651" y="4875657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DF92B7-6FC9-43FD-964B-9C99F1FDE263}"/>
              </a:ext>
            </a:extLst>
          </p:cNvPr>
          <p:cNvSpPr/>
          <p:nvPr/>
        </p:nvSpPr>
        <p:spPr>
          <a:xfrm rot="5400000">
            <a:off x="5142045" y="2943578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EB0A92F-BEC8-4855-B617-4B1717B2F3C6}"/>
              </a:ext>
            </a:extLst>
          </p:cNvPr>
          <p:cNvSpPr/>
          <p:nvPr/>
        </p:nvSpPr>
        <p:spPr>
          <a:xfrm rot="5400000">
            <a:off x="5657744" y="2943578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4AA0D2E-B831-46BD-AA38-38D7DEE129F4}"/>
              </a:ext>
            </a:extLst>
          </p:cNvPr>
          <p:cNvSpPr/>
          <p:nvPr/>
        </p:nvSpPr>
        <p:spPr>
          <a:xfrm rot="5400000">
            <a:off x="5867301" y="2943578"/>
            <a:ext cx="711200" cy="25964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46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DASHBOARD TAKEAWAYS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1390945" y="1235662"/>
            <a:ext cx="95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0BE537-C68A-4FAF-BA86-F404E1F9E157}"/>
              </a:ext>
            </a:extLst>
          </p:cNvPr>
          <p:cNvSpPr txBox="1"/>
          <p:nvPr/>
        </p:nvSpPr>
        <p:spPr>
          <a:xfrm>
            <a:off x="9440332" y="2086446"/>
            <a:ext cx="257011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Dashboard Power !</a:t>
            </a:r>
          </a:p>
          <a:p>
            <a:r>
              <a:rPr lang="en-US" sz="1400" dirty="0"/>
              <a:t>Take for example, Star Wars Collection</a:t>
            </a:r>
          </a:p>
          <a:p>
            <a:endParaRPr lang="en-US" sz="1400" dirty="0"/>
          </a:p>
          <a:p>
            <a:r>
              <a:rPr lang="en-US" sz="1400" u="sng" dirty="0"/>
              <a:t>Efficient view of: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Each movie’s Revenue, Budget, ROI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Which movie tops in terms of engagement by number of raters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Corresponding rating per movie with # of raters</a:t>
            </a:r>
          </a:p>
          <a:p>
            <a:endParaRPr lang="en-US" sz="1400" dirty="0"/>
          </a:p>
          <a:p>
            <a:endParaRPr lang="en-US" sz="1400" dirty="0"/>
          </a:p>
          <a:p>
            <a:pPr marL="285750" indent="-285750" algn="just">
              <a:buFontTx/>
              <a:buChar char="-"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84E76-AEC3-482E-8EF3-EA7F7AC50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6" y="1993821"/>
            <a:ext cx="9077807" cy="9434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34D02E-547B-45C2-BC5B-856C313EF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56" y="3061287"/>
            <a:ext cx="9077807" cy="990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6259A3-C42C-4C6B-9933-BC13ED5EF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3339" y="4324350"/>
            <a:ext cx="6039211" cy="961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294595-7215-4F9C-A182-7F13B0B47B7E}"/>
              </a:ext>
            </a:extLst>
          </p:cNvPr>
          <p:cNvSpPr/>
          <p:nvPr/>
        </p:nvSpPr>
        <p:spPr>
          <a:xfrm>
            <a:off x="181557" y="3061287"/>
            <a:ext cx="3029730" cy="990575"/>
          </a:xfrm>
          <a:prstGeom prst="rect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28C0A0-FEC8-4A60-BEC7-01D925C038C0}"/>
              </a:ext>
            </a:extLst>
          </p:cNvPr>
          <p:cNvSpPr/>
          <p:nvPr/>
        </p:nvSpPr>
        <p:spPr>
          <a:xfrm>
            <a:off x="3254725" y="3061286"/>
            <a:ext cx="3029730" cy="990575"/>
          </a:xfrm>
          <a:prstGeom prst="rect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8E20D0-3FB2-4458-BAC6-7F3AB2E66997}"/>
              </a:ext>
            </a:extLst>
          </p:cNvPr>
          <p:cNvSpPr/>
          <p:nvPr/>
        </p:nvSpPr>
        <p:spPr>
          <a:xfrm>
            <a:off x="6327205" y="3061285"/>
            <a:ext cx="3029730" cy="990575"/>
          </a:xfrm>
          <a:prstGeom prst="rect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8282BA-A4D3-441D-B86D-B413D5DE11D0}"/>
              </a:ext>
            </a:extLst>
          </p:cNvPr>
          <p:cNvSpPr/>
          <p:nvPr/>
        </p:nvSpPr>
        <p:spPr>
          <a:xfrm>
            <a:off x="6675548" y="4342125"/>
            <a:ext cx="2570111" cy="990575"/>
          </a:xfrm>
          <a:prstGeom prst="rect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3AE52E-928A-43D0-B629-040BDD2B176A}"/>
              </a:ext>
            </a:extLst>
          </p:cNvPr>
          <p:cNvSpPr/>
          <p:nvPr/>
        </p:nvSpPr>
        <p:spPr>
          <a:xfrm>
            <a:off x="3126606" y="4342125"/>
            <a:ext cx="2972661" cy="990575"/>
          </a:xfrm>
          <a:prstGeom prst="rect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25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FB1AD47-E249-4B0E-B8A5-7947BC4BE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-1011" r="31570"/>
          <a:stretch/>
        </p:blipFill>
        <p:spPr>
          <a:xfrm>
            <a:off x="4053841" y="2042"/>
            <a:ext cx="8138160" cy="6855958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DB8F3B9-F7BB-42B9-9A21-62E6651A2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74" r="12629" b="1"/>
          <a:stretch/>
        </p:blipFill>
        <p:spPr>
          <a:xfrm>
            <a:off x="1" y="2"/>
            <a:ext cx="7528559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D51977-3274-429E-A02F-636E65D12A6E}"/>
              </a:ext>
            </a:extLst>
          </p:cNvPr>
          <p:cNvSpPr txBox="1"/>
          <p:nvPr/>
        </p:nvSpPr>
        <p:spPr>
          <a:xfrm>
            <a:off x="7528560" y="3570104"/>
            <a:ext cx="4612270" cy="2887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END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Thank You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B4D7BB-1374-4926-96EE-B16207648FB7}"/>
              </a:ext>
            </a:extLst>
          </p:cNvPr>
          <p:cNvCxnSpPr>
            <a:cxnSpLocks/>
          </p:cNvCxnSpPr>
          <p:nvPr/>
        </p:nvCxnSpPr>
        <p:spPr>
          <a:xfrm>
            <a:off x="7784987" y="5947544"/>
            <a:ext cx="4099415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469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FB1AD47-E249-4B0E-B8A5-7947BC4BE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-1011" r="31570"/>
          <a:stretch/>
        </p:blipFill>
        <p:spPr>
          <a:xfrm>
            <a:off x="4053841" y="2042"/>
            <a:ext cx="8138160" cy="6855958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DB8F3B9-F7BB-42B9-9A21-62E6651A2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74" r="12629" b="1"/>
          <a:stretch/>
        </p:blipFill>
        <p:spPr>
          <a:xfrm>
            <a:off x="1" y="2"/>
            <a:ext cx="7528559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D51977-3274-429E-A02F-636E65D12A6E}"/>
              </a:ext>
            </a:extLst>
          </p:cNvPr>
          <p:cNvSpPr txBox="1"/>
          <p:nvPr/>
        </p:nvSpPr>
        <p:spPr>
          <a:xfrm>
            <a:off x="7528560" y="3570104"/>
            <a:ext cx="4612270" cy="2887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THE MOVIE INDUSTRY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An Overview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B4D7BB-1374-4926-96EE-B16207648FB7}"/>
              </a:ext>
            </a:extLst>
          </p:cNvPr>
          <p:cNvCxnSpPr>
            <a:cxnSpLocks/>
          </p:cNvCxnSpPr>
          <p:nvPr/>
        </p:nvCxnSpPr>
        <p:spPr>
          <a:xfrm>
            <a:off x="7784987" y="5947544"/>
            <a:ext cx="4099415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759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09800"/>
            <a:ext cx="10515600" cy="4173992"/>
          </a:xfrm>
        </p:spPr>
        <p:txBody>
          <a:bodyPr/>
          <a:lstStyle/>
          <a:p>
            <a:pPr marL="631825" indent="-631825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3000" dirty="0">
                <a:latin typeface="Abadi" panose="020B0604020104020204" pitchFamily="34" charset="0"/>
              </a:rPr>
              <a:t>Introduction</a:t>
            </a:r>
          </a:p>
          <a:p>
            <a:pPr marL="631825" indent="-631825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SG" sz="3000" dirty="0">
                <a:latin typeface="Abadi" panose="020B0604020104020204" pitchFamily="34" charset="0"/>
              </a:rPr>
              <a:t>ER Diagram</a:t>
            </a:r>
          </a:p>
          <a:p>
            <a:pPr marL="631825" indent="-631825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SG" sz="3000" dirty="0">
                <a:latin typeface="Abadi" panose="020B0604020104020204" pitchFamily="34" charset="0"/>
              </a:rPr>
              <a:t>SQL</a:t>
            </a:r>
          </a:p>
          <a:p>
            <a:pPr marL="631825" indent="-631825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SG" sz="3000" dirty="0">
                <a:latin typeface="Abadi" panose="020B0604020104020204" pitchFamily="34" charset="0"/>
              </a:rPr>
              <a:t>Dashboard Takeaways</a:t>
            </a:r>
          </a:p>
          <a:p>
            <a:pPr marL="631825" indent="-631825">
              <a:buFont typeface="Wingdings" panose="05000000000000000000" pitchFamily="2" charset="2"/>
              <a:buChar char="Ø"/>
            </a:pPr>
            <a:endParaRPr lang="en-SG" sz="3000" dirty="0">
              <a:latin typeface="Abadi" panose="020B0604020104020204" pitchFamily="34" charset="0"/>
            </a:endParaRPr>
          </a:p>
          <a:p>
            <a:pPr marL="631825" indent="-631825">
              <a:buFont typeface="Wingdings" panose="05000000000000000000" pitchFamily="2" charset="2"/>
              <a:buChar char="Ø"/>
            </a:pPr>
            <a:endParaRPr lang="en-SG" dirty="0">
              <a:latin typeface="Abadi" panose="020B06040201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AGENDA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4484915" y="1186542"/>
            <a:ext cx="31786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6667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242457"/>
            <a:ext cx="11538857" cy="417399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SOURCE</a:t>
            </a:r>
            <a:endParaRPr lang="en-US" sz="5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5600" i="1" dirty="0">
                <a:latin typeface="Arial" panose="020B0604020202020204" pitchFamily="34" charset="0"/>
                <a:cs typeface="Arial" panose="020B0604020202020204" pitchFamily="34" charset="0"/>
              </a:rPr>
              <a:t>https://www.kaggle.com/rounakbanik/the-movies-dataset</a:t>
            </a:r>
          </a:p>
          <a:p>
            <a:pPr marL="0" indent="0">
              <a:lnSpc>
                <a:spcPct val="70000"/>
              </a:lnSpc>
              <a:buNone/>
            </a:pPr>
            <a:endParaRPr lang="en-US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FILES</a:t>
            </a:r>
            <a:endParaRPr lang="en-US" sz="5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>
              <a:lnSpc>
                <a:spcPct val="7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5600" b="1" dirty="0">
                <a:latin typeface="Arial" panose="020B0604020202020204" pitchFamily="34" charset="0"/>
                <a:cs typeface="Arial" panose="020B0604020202020204" pitchFamily="34" charset="0"/>
              </a:rPr>
              <a:t>movies_metadata.csv (45,000+ rows)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	Contains info on movies with attributes of release dates, franchise family, genres, budget, revenue, homepages, production company, etc.</a:t>
            </a:r>
          </a:p>
          <a:p>
            <a:pPr marL="514350" indent="-514350">
              <a:lnSpc>
                <a:spcPct val="70000"/>
              </a:lnSpc>
              <a:spcAft>
                <a:spcPts val="600"/>
              </a:spcAft>
              <a:buFont typeface="+mj-lt"/>
              <a:buAutoNum type="arabicParenR" startAt="2"/>
              <a:tabLst>
                <a:tab pos="533400" algn="l"/>
              </a:tabLst>
            </a:pPr>
            <a:r>
              <a:rPr lang="en-US" sz="5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credits.csv </a:t>
            </a:r>
            <a:r>
              <a:rPr lang="en-US" sz="5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5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45,000+ rows)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5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Consists of Cast and Crew Information per movie, in the form of a stringified JSON Object</a:t>
            </a:r>
          </a:p>
          <a:p>
            <a:pPr marL="514350" indent="-514350">
              <a:lnSpc>
                <a:spcPct val="70000"/>
              </a:lnSpc>
              <a:spcAft>
                <a:spcPts val="600"/>
              </a:spcAft>
              <a:buFont typeface="+mj-lt"/>
              <a:buAutoNum type="arabicParenR" startAt="3"/>
              <a:tabLst>
                <a:tab pos="533400" algn="l"/>
              </a:tabLst>
            </a:pPr>
            <a:r>
              <a:rPr lang="en-US" sz="5600" b="1" dirty="0">
                <a:latin typeface="Arial" panose="020B0604020202020204" pitchFamily="34" charset="0"/>
                <a:cs typeface="Arial" panose="020B0604020202020204" pitchFamily="34" charset="0"/>
              </a:rPr>
              <a:t>ratings.csv (More than 1,048,576 rows)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	C</a:t>
            </a:r>
            <a:r>
              <a:rPr lang="en-US" sz="5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ontains the TMDB and IMDB IDs of all the movies featured in the Full </a:t>
            </a:r>
            <a:r>
              <a:rPr lang="en-US" sz="5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MovieLens</a:t>
            </a:r>
            <a:r>
              <a:rPr lang="en-US" sz="5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dataset</a:t>
            </a:r>
          </a:p>
          <a:p>
            <a:pPr marL="514350" indent="-514350">
              <a:lnSpc>
                <a:spcPct val="70000"/>
              </a:lnSpc>
              <a:spcAft>
                <a:spcPts val="600"/>
              </a:spcAft>
              <a:buFont typeface="+mj-lt"/>
              <a:buAutoNum type="arabicParenR" startAt="4"/>
              <a:tabLst>
                <a:tab pos="533400" algn="l"/>
              </a:tabLst>
            </a:pPr>
            <a:r>
              <a:rPr lang="en-US" sz="5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links.csv</a:t>
            </a:r>
            <a:r>
              <a:rPr lang="en-US" sz="5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5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45,000+ rows )</a:t>
            </a:r>
          </a:p>
          <a:p>
            <a:pPr marL="0" indent="0">
              <a:lnSpc>
                <a:spcPct val="70000"/>
              </a:lnSpc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	List of mappings of corresponding </a:t>
            </a:r>
            <a:r>
              <a:rPr lang="en-US" sz="5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TMDB, IMDB, and Movie IDs</a:t>
            </a:r>
          </a:p>
          <a:p>
            <a:pPr marL="0" indent="0"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INTRODUCTION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3287486" y="1235662"/>
            <a:ext cx="565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3FEBB2-B698-46C6-8CAB-FE7F34E860EF}"/>
              </a:ext>
            </a:extLst>
          </p:cNvPr>
          <p:cNvCxnSpPr/>
          <p:nvPr/>
        </p:nvCxnSpPr>
        <p:spPr>
          <a:xfrm>
            <a:off x="566057" y="248412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FF4DCE-042E-4FC4-8FF1-87AE827637D3}"/>
              </a:ext>
            </a:extLst>
          </p:cNvPr>
          <p:cNvCxnSpPr/>
          <p:nvPr/>
        </p:nvCxnSpPr>
        <p:spPr>
          <a:xfrm>
            <a:off x="550817" y="348996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269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C4737-E0A6-49CF-9BD5-A5BA64B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2242457"/>
            <a:ext cx="11538857" cy="417399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PREVIEW OF QUESTIONS ANSWERED</a:t>
            </a:r>
          </a:p>
          <a:p>
            <a:pPr marL="365125" indent="-365125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How many movies are released per year / month</a:t>
            </a:r>
          </a:p>
          <a:p>
            <a:pPr marL="365125" indent="-365125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5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does the trend of released movies look like from an angle of Year-on-Year, or Month-on-Month</a:t>
            </a:r>
          </a:p>
          <a:p>
            <a:pPr marL="365125" indent="-365125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5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are the most often produced genres</a:t>
            </a:r>
          </a:p>
          <a:p>
            <a:pPr marL="365125" indent="-365125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What is the trend of genres over the years</a:t>
            </a:r>
          </a:p>
          <a:p>
            <a:pPr marL="365125" indent="-365125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5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are the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top produced franchise movies</a:t>
            </a:r>
          </a:p>
          <a:p>
            <a:pPr marL="365125" indent="-365125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5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movies have the highest return on investment</a:t>
            </a:r>
          </a:p>
          <a:p>
            <a:pPr marL="365125" indent="-365125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5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movies raked in the most revenue</a:t>
            </a:r>
          </a:p>
          <a:p>
            <a:pPr marL="365125" indent="-365125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What movies are the most expensive to produce</a:t>
            </a:r>
          </a:p>
          <a:p>
            <a:pPr marL="365125" indent="-365125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5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others….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arenR"/>
            </a:pP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INTRODUCTION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3287486" y="1235662"/>
            <a:ext cx="565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3FEBB2-B698-46C6-8CAB-FE7F34E860EF}"/>
              </a:ext>
            </a:extLst>
          </p:cNvPr>
          <p:cNvCxnSpPr/>
          <p:nvPr/>
        </p:nvCxnSpPr>
        <p:spPr>
          <a:xfrm>
            <a:off x="566057" y="2697480"/>
            <a:ext cx="10955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255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ER DIAGRAM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3744686" y="1235662"/>
            <a:ext cx="46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8" name="Flowchart: Process 157">
            <a:extLst>
              <a:ext uri="{FF2B5EF4-FFF2-40B4-BE49-F238E27FC236}">
                <a16:creationId xmlns:a16="http://schemas.microsoft.com/office/drawing/2014/main" id="{C676DC7C-DE0D-4000-95AD-C1BB9840A764}"/>
              </a:ext>
            </a:extLst>
          </p:cNvPr>
          <p:cNvSpPr/>
          <p:nvPr/>
        </p:nvSpPr>
        <p:spPr>
          <a:xfrm>
            <a:off x="8954048" y="2979694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RATINGS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0C710FB-79BF-4EDC-BD92-F945E429F1CC}"/>
              </a:ext>
            </a:extLst>
          </p:cNvPr>
          <p:cNvSpPr/>
          <p:nvPr/>
        </p:nvSpPr>
        <p:spPr>
          <a:xfrm>
            <a:off x="3630031" y="604163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belongs to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collection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21652DDC-08E9-4349-BA96-12A0F3912181}"/>
              </a:ext>
            </a:extLst>
          </p:cNvPr>
          <p:cNvSpPr/>
          <p:nvPr/>
        </p:nvSpPr>
        <p:spPr>
          <a:xfrm>
            <a:off x="6090356" y="6041560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original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language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1A54B1D2-D6FB-4EF5-960A-897BF8DEE211}"/>
              </a:ext>
            </a:extLst>
          </p:cNvPr>
          <p:cNvSpPr/>
          <p:nvPr/>
        </p:nvSpPr>
        <p:spPr>
          <a:xfrm>
            <a:off x="5489574" y="6296917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title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EBD31E60-3B81-4D4B-AF70-A0425AD1123F}"/>
              </a:ext>
            </a:extLst>
          </p:cNvPr>
          <p:cNvSpPr/>
          <p:nvPr/>
        </p:nvSpPr>
        <p:spPr>
          <a:xfrm>
            <a:off x="6677289" y="569279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status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46CEEA34-A5A9-47D1-8CCD-07768474CF60}"/>
              </a:ext>
            </a:extLst>
          </p:cNvPr>
          <p:cNvSpPr/>
          <p:nvPr/>
        </p:nvSpPr>
        <p:spPr>
          <a:xfrm>
            <a:off x="7065520" y="529003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adult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9BB3A1DD-EE70-4E36-BB20-F896365DD852}"/>
              </a:ext>
            </a:extLst>
          </p:cNvPr>
          <p:cNvSpPr/>
          <p:nvPr/>
        </p:nvSpPr>
        <p:spPr>
          <a:xfrm>
            <a:off x="4887252" y="604241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u="sng" dirty="0">
                <a:solidFill>
                  <a:schemeClr val="tx1"/>
                </a:solidFill>
              </a:rPr>
              <a:t>id</a:t>
            </a:r>
            <a:endParaRPr lang="en-SG" sz="800" b="1" u="sng" dirty="0">
              <a:solidFill>
                <a:schemeClr val="tx1"/>
              </a:solidFill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E75CB6A5-6925-45F9-88CA-B61A9B2AFFDB}"/>
              </a:ext>
            </a:extLst>
          </p:cNvPr>
          <p:cNvSpPr/>
          <p:nvPr/>
        </p:nvSpPr>
        <p:spPr>
          <a:xfrm>
            <a:off x="4254198" y="630818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imdb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358E7A12-5C71-4F33-9F0C-DD62CB2B2AE3}"/>
              </a:ext>
            </a:extLst>
          </p:cNvPr>
          <p:cNvSpPr/>
          <p:nvPr/>
        </p:nvSpPr>
        <p:spPr>
          <a:xfrm>
            <a:off x="3186976" y="526851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runtime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FF9E1972-76BB-46E6-966B-CFD0135AE55F}"/>
              </a:ext>
            </a:extLst>
          </p:cNvPr>
          <p:cNvSpPr/>
          <p:nvPr/>
        </p:nvSpPr>
        <p:spPr>
          <a:xfrm>
            <a:off x="3418347" y="5643843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released date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5D5D75B-F868-434A-8619-0EAA9FBB047F}"/>
              </a:ext>
            </a:extLst>
          </p:cNvPr>
          <p:cNvSpPr/>
          <p:nvPr/>
        </p:nvSpPr>
        <p:spPr>
          <a:xfrm>
            <a:off x="2898436" y="491151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budget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C499364-0AF6-4CB9-B5A5-654B39FA79C7}"/>
              </a:ext>
            </a:extLst>
          </p:cNvPr>
          <p:cNvSpPr/>
          <p:nvPr/>
        </p:nvSpPr>
        <p:spPr>
          <a:xfrm>
            <a:off x="2654011" y="455212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revenue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E2C3E98B-3ADE-40F0-AD2A-F87CE51E4C76}"/>
              </a:ext>
            </a:extLst>
          </p:cNvPr>
          <p:cNvSpPr/>
          <p:nvPr/>
        </p:nvSpPr>
        <p:spPr>
          <a:xfrm>
            <a:off x="4254198" y="2141354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homepage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E83F2D57-3192-4572-92FA-8BAEBE9FE2E9}"/>
              </a:ext>
            </a:extLst>
          </p:cNvPr>
          <p:cNvSpPr/>
          <p:nvPr/>
        </p:nvSpPr>
        <p:spPr>
          <a:xfrm>
            <a:off x="4883828" y="239135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poster path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6308F3D2-7E08-448A-A602-503CDAED2B85}"/>
              </a:ext>
            </a:extLst>
          </p:cNvPr>
          <p:cNvSpPr/>
          <p:nvPr/>
        </p:nvSpPr>
        <p:spPr>
          <a:xfrm>
            <a:off x="3648452" y="239425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popularity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58A70F48-86D6-4B22-AC15-C985A94577CF}"/>
              </a:ext>
            </a:extLst>
          </p:cNvPr>
          <p:cNvSpPr/>
          <p:nvPr/>
        </p:nvSpPr>
        <p:spPr>
          <a:xfrm>
            <a:off x="3186976" y="306876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vote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16535259-41B3-466D-89A3-EEA83904D92E}"/>
              </a:ext>
            </a:extLst>
          </p:cNvPr>
          <p:cNvSpPr/>
          <p:nvPr/>
        </p:nvSpPr>
        <p:spPr>
          <a:xfrm>
            <a:off x="3418347" y="273551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vote count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4B066ADB-B496-4D3C-9F71-7158D114D2B2}"/>
              </a:ext>
            </a:extLst>
          </p:cNvPr>
          <p:cNvSpPr/>
          <p:nvPr/>
        </p:nvSpPr>
        <p:spPr>
          <a:xfrm>
            <a:off x="5489574" y="212559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video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6829F365-A2AB-4148-B90F-B925EBB9F51C}"/>
              </a:ext>
            </a:extLst>
          </p:cNvPr>
          <p:cNvSpPr/>
          <p:nvPr/>
        </p:nvSpPr>
        <p:spPr>
          <a:xfrm>
            <a:off x="6095320" y="239780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original title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C108A6FC-1768-4A9C-86AD-023D0C65A1F8}"/>
              </a:ext>
            </a:extLst>
          </p:cNvPr>
          <p:cNvSpPr/>
          <p:nvPr/>
        </p:nvSpPr>
        <p:spPr>
          <a:xfrm>
            <a:off x="2659336" y="375729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company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19A0A97E-2F5C-4E99-9F5B-6F382F3A4066}"/>
              </a:ext>
            </a:extLst>
          </p:cNvPr>
          <p:cNvSpPr/>
          <p:nvPr/>
        </p:nvSpPr>
        <p:spPr>
          <a:xfrm>
            <a:off x="2898436" y="3398034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production country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9" name="Flowchart: Process 178">
            <a:extLst>
              <a:ext uri="{FF2B5EF4-FFF2-40B4-BE49-F238E27FC236}">
                <a16:creationId xmlns:a16="http://schemas.microsoft.com/office/drawing/2014/main" id="{8B0D3706-CF9F-4B94-AAC1-0EF863036A25}"/>
              </a:ext>
            </a:extLst>
          </p:cNvPr>
          <p:cNvSpPr/>
          <p:nvPr/>
        </p:nvSpPr>
        <p:spPr>
          <a:xfrm>
            <a:off x="8933648" y="4565201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CREDITS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80" name="Flowchart: Process 179">
            <a:extLst>
              <a:ext uri="{FF2B5EF4-FFF2-40B4-BE49-F238E27FC236}">
                <a16:creationId xmlns:a16="http://schemas.microsoft.com/office/drawing/2014/main" id="{66E539EE-793F-410A-A9E1-06BF1D43A22A}"/>
              </a:ext>
            </a:extLst>
          </p:cNvPr>
          <p:cNvSpPr/>
          <p:nvPr/>
        </p:nvSpPr>
        <p:spPr>
          <a:xfrm>
            <a:off x="4883828" y="4112983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MOVIE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D4ABA1B0-6930-455E-B01D-723C74CBBDC8}"/>
              </a:ext>
            </a:extLst>
          </p:cNvPr>
          <p:cNvSpPr/>
          <p:nvPr/>
        </p:nvSpPr>
        <p:spPr>
          <a:xfrm>
            <a:off x="8142603" y="228630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user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33769FB0-978A-438B-ABA9-335E4123D9AE}"/>
              </a:ext>
            </a:extLst>
          </p:cNvPr>
          <p:cNvSpPr/>
          <p:nvPr/>
        </p:nvSpPr>
        <p:spPr>
          <a:xfrm>
            <a:off x="8954048" y="204656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movie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B847C500-05A4-442C-A084-EDF3484108BA}"/>
              </a:ext>
            </a:extLst>
          </p:cNvPr>
          <p:cNvSpPr/>
          <p:nvPr/>
        </p:nvSpPr>
        <p:spPr>
          <a:xfrm>
            <a:off x="9765493" y="228325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rating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FB09C4D5-3679-49E4-8566-5CCCE024E0B0}"/>
              </a:ext>
            </a:extLst>
          </p:cNvPr>
          <p:cNvSpPr/>
          <p:nvPr/>
        </p:nvSpPr>
        <p:spPr>
          <a:xfrm>
            <a:off x="10252073" y="2650653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timestamp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5" name="Flowchart: Decision 184">
            <a:extLst>
              <a:ext uri="{FF2B5EF4-FFF2-40B4-BE49-F238E27FC236}">
                <a16:creationId xmlns:a16="http://schemas.microsoft.com/office/drawing/2014/main" id="{C227A8DC-52E7-4C19-AA83-E019636ACF51}"/>
              </a:ext>
            </a:extLst>
          </p:cNvPr>
          <p:cNvSpPr/>
          <p:nvPr/>
        </p:nvSpPr>
        <p:spPr>
          <a:xfrm>
            <a:off x="6980236" y="4545346"/>
            <a:ext cx="1090125" cy="400764"/>
          </a:xfrm>
          <a:prstGeom prst="flowChartDecision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credited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to</a:t>
            </a:r>
            <a:endParaRPr lang="en-SG" sz="800" dirty="0">
              <a:solidFill>
                <a:schemeClr val="tx1"/>
              </a:solidFill>
            </a:endParaRP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616126DF-530F-436B-B068-06C7A546CAE4}"/>
              </a:ext>
            </a:extLst>
          </p:cNvPr>
          <p:cNvCxnSpPr>
            <a:stCxn id="180" idx="0"/>
            <a:endCxn id="171" idx="4"/>
          </p:cNvCxnSpPr>
          <p:nvPr/>
        </p:nvCxnSpPr>
        <p:spPr>
          <a:xfrm flipV="1">
            <a:off x="5345304" y="2646713"/>
            <a:ext cx="0" cy="14662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66C248AE-0302-4042-A16E-2B08E0B45773}"/>
              </a:ext>
            </a:extLst>
          </p:cNvPr>
          <p:cNvCxnSpPr>
            <a:stCxn id="180" idx="2"/>
            <a:endCxn id="164" idx="0"/>
          </p:cNvCxnSpPr>
          <p:nvPr/>
        </p:nvCxnSpPr>
        <p:spPr>
          <a:xfrm>
            <a:off x="5345304" y="4454216"/>
            <a:ext cx="3424" cy="158820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B3B550D5-3E5C-4D1F-91BE-54FC0A06F961}"/>
              </a:ext>
            </a:extLst>
          </p:cNvPr>
          <p:cNvCxnSpPr>
            <a:cxnSpLocks/>
            <a:stCxn id="180" idx="3"/>
            <a:endCxn id="185" idx="1"/>
          </p:cNvCxnSpPr>
          <p:nvPr/>
        </p:nvCxnSpPr>
        <p:spPr>
          <a:xfrm>
            <a:off x="5806780" y="4283600"/>
            <a:ext cx="1173456" cy="46212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C04597B6-7685-468F-B33B-649049BDFEDC}"/>
              </a:ext>
            </a:extLst>
          </p:cNvPr>
          <p:cNvCxnSpPr>
            <a:cxnSpLocks/>
            <a:stCxn id="185" idx="3"/>
            <a:endCxn id="179" idx="1"/>
          </p:cNvCxnSpPr>
          <p:nvPr/>
        </p:nvCxnSpPr>
        <p:spPr>
          <a:xfrm flipV="1">
            <a:off x="8070361" y="4735818"/>
            <a:ext cx="863287" cy="991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18BE7472-4F71-4249-8AF0-837A2D95D60F}"/>
              </a:ext>
            </a:extLst>
          </p:cNvPr>
          <p:cNvCxnSpPr>
            <a:stCxn id="180" idx="0"/>
            <a:endCxn id="175" idx="4"/>
          </p:cNvCxnSpPr>
          <p:nvPr/>
        </p:nvCxnSpPr>
        <p:spPr>
          <a:xfrm flipV="1">
            <a:off x="5345304" y="2380949"/>
            <a:ext cx="605746" cy="17320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6C1E99DB-1099-4016-89D0-C4FCC605F992}"/>
              </a:ext>
            </a:extLst>
          </p:cNvPr>
          <p:cNvCxnSpPr>
            <a:cxnSpLocks/>
            <a:stCxn id="180" idx="0"/>
            <a:endCxn id="176" idx="4"/>
          </p:cNvCxnSpPr>
          <p:nvPr/>
        </p:nvCxnSpPr>
        <p:spPr>
          <a:xfrm flipV="1">
            <a:off x="5345304" y="2653159"/>
            <a:ext cx="1211492" cy="145982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4430DB40-8575-4766-8414-7CEE3C29CD8F}"/>
              </a:ext>
            </a:extLst>
          </p:cNvPr>
          <p:cNvCxnSpPr>
            <a:stCxn id="180" idx="0"/>
            <a:endCxn id="170" idx="4"/>
          </p:cNvCxnSpPr>
          <p:nvPr/>
        </p:nvCxnSpPr>
        <p:spPr>
          <a:xfrm flipH="1" flipV="1">
            <a:off x="4715674" y="2396711"/>
            <a:ext cx="629630" cy="171627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2D4EF37E-8300-4FFF-80C7-D0AC1CFC4801}"/>
              </a:ext>
            </a:extLst>
          </p:cNvPr>
          <p:cNvCxnSpPr>
            <a:stCxn id="180" idx="0"/>
            <a:endCxn id="172" idx="5"/>
          </p:cNvCxnSpPr>
          <p:nvPr/>
        </p:nvCxnSpPr>
        <p:spPr>
          <a:xfrm flipH="1" flipV="1">
            <a:off x="4436241" y="2612213"/>
            <a:ext cx="909063" cy="15007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42228103-4A1A-419C-9F1E-216776C3343B}"/>
              </a:ext>
            </a:extLst>
          </p:cNvPr>
          <p:cNvCxnSpPr>
            <a:stCxn id="180" idx="0"/>
            <a:endCxn id="174" idx="5"/>
          </p:cNvCxnSpPr>
          <p:nvPr/>
        </p:nvCxnSpPr>
        <p:spPr>
          <a:xfrm flipH="1" flipV="1">
            <a:off x="4206136" y="2953472"/>
            <a:ext cx="1139168" cy="11595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94BBC7C2-6466-453D-8250-D6C49CC06B16}"/>
              </a:ext>
            </a:extLst>
          </p:cNvPr>
          <p:cNvCxnSpPr>
            <a:cxnSpLocks/>
            <a:stCxn id="180" idx="0"/>
            <a:endCxn id="173" idx="5"/>
          </p:cNvCxnSpPr>
          <p:nvPr/>
        </p:nvCxnSpPr>
        <p:spPr>
          <a:xfrm flipH="1" flipV="1">
            <a:off x="3974765" y="3286727"/>
            <a:ext cx="1370539" cy="82625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C6DABB4E-51B0-49D9-9ADC-F9C0E59D6DA0}"/>
              </a:ext>
            </a:extLst>
          </p:cNvPr>
          <p:cNvCxnSpPr>
            <a:cxnSpLocks/>
            <a:stCxn id="180" idx="0"/>
            <a:endCxn id="178" idx="5"/>
          </p:cNvCxnSpPr>
          <p:nvPr/>
        </p:nvCxnSpPr>
        <p:spPr>
          <a:xfrm flipH="1" flipV="1">
            <a:off x="3686225" y="3615995"/>
            <a:ext cx="1659079" cy="4969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531DF6E3-5D6F-48B7-B087-9853075F6A2F}"/>
              </a:ext>
            </a:extLst>
          </p:cNvPr>
          <p:cNvCxnSpPr>
            <a:cxnSpLocks/>
            <a:stCxn id="180" idx="1"/>
            <a:endCxn id="177" idx="6"/>
          </p:cNvCxnSpPr>
          <p:nvPr/>
        </p:nvCxnSpPr>
        <p:spPr>
          <a:xfrm flipH="1" flipV="1">
            <a:off x="3582288" y="3884970"/>
            <a:ext cx="1301540" cy="39863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61DBB21E-7782-41B5-9CB5-716A771ED13D}"/>
              </a:ext>
            </a:extLst>
          </p:cNvPr>
          <p:cNvCxnSpPr>
            <a:cxnSpLocks/>
            <a:stCxn id="180" idx="1"/>
            <a:endCxn id="169" idx="6"/>
          </p:cNvCxnSpPr>
          <p:nvPr/>
        </p:nvCxnSpPr>
        <p:spPr>
          <a:xfrm flipH="1">
            <a:off x="3576963" y="4283600"/>
            <a:ext cx="1306865" cy="3962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BC6B08D-A9CD-463A-809C-7267C49AB011}"/>
              </a:ext>
            </a:extLst>
          </p:cNvPr>
          <p:cNvCxnSpPr>
            <a:cxnSpLocks/>
            <a:stCxn id="180" idx="1"/>
            <a:endCxn id="168" idx="6"/>
          </p:cNvCxnSpPr>
          <p:nvPr/>
        </p:nvCxnSpPr>
        <p:spPr>
          <a:xfrm flipH="1">
            <a:off x="3821388" y="4283600"/>
            <a:ext cx="1062440" cy="75559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7C5AB11E-5DB0-4FDA-ABE2-7545A41F7C2A}"/>
              </a:ext>
            </a:extLst>
          </p:cNvPr>
          <p:cNvCxnSpPr>
            <a:cxnSpLocks/>
            <a:stCxn id="180" idx="1"/>
            <a:endCxn id="166" idx="6"/>
          </p:cNvCxnSpPr>
          <p:nvPr/>
        </p:nvCxnSpPr>
        <p:spPr>
          <a:xfrm flipH="1">
            <a:off x="4109928" y="4283600"/>
            <a:ext cx="773900" cy="11125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6B1D67EB-E9C1-4473-9DE4-64CD2FB6F4B5}"/>
              </a:ext>
            </a:extLst>
          </p:cNvPr>
          <p:cNvCxnSpPr>
            <a:cxnSpLocks/>
            <a:stCxn id="180" idx="1"/>
            <a:endCxn id="167" idx="6"/>
          </p:cNvCxnSpPr>
          <p:nvPr/>
        </p:nvCxnSpPr>
        <p:spPr>
          <a:xfrm flipH="1">
            <a:off x="4341299" y="4283600"/>
            <a:ext cx="542529" cy="148792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53D1F3A3-E62A-466A-A134-89B3F5383EF7}"/>
              </a:ext>
            </a:extLst>
          </p:cNvPr>
          <p:cNvCxnSpPr>
            <a:cxnSpLocks/>
            <a:stCxn id="180" idx="2"/>
            <a:endCxn id="159" idx="7"/>
          </p:cNvCxnSpPr>
          <p:nvPr/>
        </p:nvCxnSpPr>
        <p:spPr>
          <a:xfrm flipH="1">
            <a:off x="4417820" y="4454216"/>
            <a:ext cx="927484" cy="162481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22549D55-84F2-4191-AA68-9BA4D5872FCA}"/>
              </a:ext>
            </a:extLst>
          </p:cNvPr>
          <p:cNvCxnSpPr>
            <a:stCxn id="180" idx="2"/>
            <a:endCxn id="165" idx="0"/>
          </p:cNvCxnSpPr>
          <p:nvPr/>
        </p:nvCxnSpPr>
        <p:spPr>
          <a:xfrm flipH="1">
            <a:off x="4715674" y="4454216"/>
            <a:ext cx="629630" cy="185396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F572D208-17FC-47E1-9B35-D269ACD923FF}"/>
              </a:ext>
            </a:extLst>
          </p:cNvPr>
          <p:cNvCxnSpPr>
            <a:stCxn id="180" idx="2"/>
            <a:endCxn id="161" idx="0"/>
          </p:cNvCxnSpPr>
          <p:nvPr/>
        </p:nvCxnSpPr>
        <p:spPr>
          <a:xfrm>
            <a:off x="5345304" y="4454216"/>
            <a:ext cx="605746" cy="184270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097C3DA3-9264-417A-A6B4-039CC4397C18}"/>
              </a:ext>
            </a:extLst>
          </p:cNvPr>
          <p:cNvCxnSpPr>
            <a:stCxn id="180" idx="2"/>
            <a:endCxn id="160" idx="0"/>
          </p:cNvCxnSpPr>
          <p:nvPr/>
        </p:nvCxnSpPr>
        <p:spPr>
          <a:xfrm>
            <a:off x="5345304" y="4454216"/>
            <a:ext cx="1206528" cy="15873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3BCDC43-87B7-425A-BEB6-6C69DAB60455}"/>
              </a:ext>
            </a:extLst>
          </p:cNvPr>
          <p:cNvCxnSpPr>
            <a:stCxn id="180" idx="2"/>
            <a:endCxn id="162" idx="1"/>
          </p:cNvCxnSpPr>
          <p:nvPr/>
        </p:nvCxnSpPr>
        <p:spPr>
          <a:xfrm>
            <a:off x="5345304" y="4454216"/>
            <a:ext cx="1467148" cy="12759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FA6A09C4-0DEF-4E57-BBE9-FD91B8C5C961}"/>
              </a:ext>
            </a:extLst>
          </p:cNvPr>
          <p:cNvCxnSpPr>
            <a:cxnSpLocks/>
            <a:stCxn id="180" idx="2"/>
          </p:cNvCxnSpPr>
          <p:nvPr/>
        </p:nvCxnSpPr>
        <p:spPr>
          <a:xfrm>
            <a:off x="5345304" y="4454216"/>
            <a:ext cx="1703055" cy="93904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90A15E26-8606-4A3D-816D-B14136244412}"/>
              </a:ext>
            </a:extLst>
          </p:cNvPr>
          <p:cNvCxnSpPr>
            <a:stCxn id="158" idx="0"/>
            <a:endCxn id="182" idx="4"/>
          </p:cNvCxnSpPr>
          <p:nvPr/>
        </p:nvCxnSpPr>
        <p:spPr>
          <a:xfrm flipV="1">
            <a:off x="9415524" y="2301923"/>
            <a:ext cx="0" cy="67777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BDA66A48-811E-434A-9D44-4947E25E6B60}"/>
              </a:ext>
            </a:extLst>
          </p:cNvPr>
          <p:cNvCxnSpPr>
            <a:stCxn id="158" idx="0"/>
            <a:endCxn id="181" idx="4"/>
          </p:cNvCxnSpPr>
          <p:nvPr/>
        </p:nvCxnSpPr>
        <p:spPr>
          <a:xfrm flipH="1" flipV="1">
            <a:off x="8604079" y="2541666"/>
            <a:ext cx="811445" cy="43802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62716153-2362-4D54-8CEF-A8C2543C9C58}"/>
              </a:ext>
            </a:extLst>
          </p:cNvPr>
          <p:cNvCxnSpPr>
            <a:stCxn id="158" idx="0"/>
            <a:endCxn id="183" idx="4"/>
          </p:cNvCxnSpPr>
          <p:nvPr/>
        </p:nvCxnSpPr>
        <p:spPr>
          <a:xfrm flipV="1">
            <a:off x="9415524" y="2538616"/>
            <a:ext cx="811445" cy="44107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99F71A03-CFE1-420A-8C3A-EA99618EA8AB}"/>
              </a:ext>
            </a:extLst>
          </p:cNvPr>
          <p:cNvCxnSpPr>
            <a:stCxn id="158" idx="3"/>
            <a:endCxn id="184" idx="3"/>
          </p:cNvCxnSpPr>
          <p:nvPr/>
        </p:nvCxnSpPr>
        <p:spPr>
          <a:xfrm flipV="1">
            <a:off x="9877000" y="2868614"/>
            <a:ext cx="510236" cy="2816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>
            <a:extLst>
              <a:ext uri="{FF2B5EF4-FFF2-40B4-BE49-F238E27FC236}">
                <a16:creationId xmlns:a16="http://schemas.microsoft.com/office/drawing/2014/main" id="{4199BDA7-182C-4555-9FB4-761E9A2BB832}"/>
              </a:ext>
            </a:extLst>
          </p:cNvPr>
          <p:cNvSpPr txBox="1"/>
          <p:nvPr/>
        </p:nvSpPr>
        <p:spPr>
          <a:xfrm>
            <a:off x="8368354" y="4565201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  <a:endParaRPr lang="en-SG" sz="800" dirty="0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E31B5DB5-C57D-4358-ACCE-7B10AD6A1BF2}"/>
              </a:ext>
            </a:extLst>
          </p:cNvPr>
          <p:cNvSpPr txBox="1"/>
          <p:nvPr/>
        </p:nvSpPr>
        <p:spPr>
          <a:xfrm>
            <a:off x="6372807" y="4354883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  <a:endParaRPr lang="en-SG" sz="800" dirty="0"/>
          </a:p>
        </p:txBody>
      </p:sp>
      <p:sp>
        <p:nvSpPr>
          <p:cNvPr id="393" name="Flowchart: Process 392">
            <a:extLst>
              <a:ext uri="{FF2B5EF4-FFF2-40B4-BE49-F238E27FC236}">
                <a16:creationId xmlns:a16="http://schemas.microsoft.com/office/drawing/2014/main" id="{CE030054-828E-49E5-B919-8144F36A7056}"/>
              </a:ext>
            </a:extLst>
          </p:cNvPr>
          <p:cNvSpPr/>
          <p:nvPr/>
        </p:nvSpPr>
        <p:spPr>
          <a:xfrm>
            <a:off x="7051614" y="2984199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LINKS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1970A055-3DEC-4864-AB1B-7EE676AF5955}"/>
              </a:ext>
            </a:extLst>
          </p:cNvPr>
          <p:cNvSpPr/>
          <p:nvPr/>
        </p:nvSpPr>
        <p:spPr>
          <a:xfrm>
            <a:off x="6465368" y="376073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movie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459EF1CB-F90D-40CC-A4D9-BB3AF7409892}"/>
              </a:ext>
            </a:extLst>
          </p:cNvPr>
          <p:cNvSpPr/>
          <p:nvPr/>
        </p:nvSpPr>
        <p:spPr>
          <a:xfrm>
            <a:off x="7057922" y="408650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imdb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DA3E35B1-C9E1-4C60-9F12-6AF93D15E1DF}"/>
              </a:ext>
            </a:extLst>
          </p:cNvPr>
          <p:cNvSpPr/>
          <p:nvPr/>
        </p:nvSpPr>
        <p:spPr>
          <a:xfrm>
            <a:off x="7630992" y="375752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tmdb id</a:t>
            </a:r>
            <a:endParaRPr lang="en-SG" sz="800" dirty="0">
              <a:solidFill>
                <a:schemeClr val="tx1"/>
              </a:solidFill>
            </a:endParaRPr>
          </a:p>
        </p:txBody>
      </p: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149ABCA8-EA5C-4594-A445-2F3EC8E4A05A}"/>
              </a:ext>
            </a:extLst>
          </p:cNvPr>
          <p:cNvCxnSpPr>
            <a:cxnSpLocks/>
            <a:stCxn id="393" idx="2"/>
            <a:endCxn id="394" idx="0"/>
          </p:cNvCxnSpPr>
          <p:nvPr/>
        </p:nvCxnSpPr>
        <p:spPr>
          <a:xfrm flipH="1">
            <a:off x="6926844" y="3325432"/>
            <a:ext cx="586246" cy="43530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BC6E9299-2D85-46DB-9558-F487AE48FB63}"/>
              </a:ext>
            </a:extLst>
          </p:cNvPr>
          <p:cNvCxnSpPr>
            <a:cxnSpLocks/>
            <a:stCxn id="393" idx="2"/>
            <a:endCxn id="395" idx="0"/>
          </p:cNvCxnSpPr>
          <p:nvPr/>
        </p:nvCxnSpPr>
        <p:spPr>
          <a:xfrm>
            <a:off x="7513090" y="3325432"/>
            <a:ext cx="6308" cy="76107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C1060846-E830-4356-B6D1-F554C39EB24D}"/>
              </a:ext>
            </a:extLst>
          </p:cNvPr>
          <p:cNvCxnSpPr>
            <a:cxnSpLocks/>
            <a:stCxn id="393" idx="2"/>
            <a:endCxn id="396" idx="0"/>
          </p:cNvCxnSpPr>
          <p:nvPr/>
        </p:nvCxnSpPr>
        <p:spPr>
          <a:xfrm>
            <a:off x="7513090" y="3325432"/>
            <a:ext cx="579378" cy="4320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EF2BBA-ABB3-4C76-BEED-BC496D6B5933}"/>
              </a:ext>
            </a:extLst>
          </p:cNvPr>
          <p:cNvCxnSpPr>
            <a:stCxn id="393" idx="1"/>
            <a:endCxn id="180" idx="3"/>
          </p:cNvCxnSpPr>
          <p:nvPr/>
        </p:nvCxnSpPr>
        <p:spPr>
          <a:xfrm flipH="1">
            <a:off x="5806780" y="3154816"/>
            <a:ext cx="1244834" cy="112878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89E3C-7E7C-4FA8-A065-0D16BFD2EFEB}"/>
              </a:ext>
            </a:extLst>
          </p:cNvPr>
          <p:cNvCxnSpPr>
            <a:stCxn id="393" idx="3"/>
            <a:endCxn id="158" idx="1"/>
          </p:cNvCxnSpPr>
          <p:nvPr/>
        </p:nvCxnSpPr>
        <p:spPr>
          <a:xfrm flipV="1">
            <a:off x="7974566" y="3150311"/>
            <a:ext cx="979482" cy="45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3C2C611-5876-4F16-8FD7-093CB31C2BA8}"/>
              </a:ext>
            </a:extLst>
          </p:cNvPr>
          <p:cNvSpPr txBox="1"/>
          <p:nvPr/>
        </p:nvSpPr>
        <p:spPr>
          <a:xfrm>
            <a:off x="6240952" y="3535326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  <a:endParaRPr lang="en-SG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09232-45C8-4212-BFEB-BE418D1A96F6}"/>
              </a:ext>
            </a:extLst>
          </p:cNvPr>
          <p:cNvSpPr txBox="1"/>
          <p:nvPr/>
        </p:nvSpPr>
        <p:spPr>
          <a:xfrm>
            <a:off x="8354136" y="2954722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</a:t>
            </a:r>
            <a:endParaRPr lang="en-SG" sz="8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9CFCCE-4456-4CB0-8991-505C0ED901F2}"/>
              </a:ext>
            </a:extLst>
          </p:cNvPr>
          <p:cNvSpPr/>
          <p:nvPr/>
        </p:nvSpPr>
        <p:spPr>
          <a:xfrm>
            <a:off x="2456653" y="415845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genre</a:t>
            </a:r>
            <a:endParaRPr lang="en-SG" sz="8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486392-483C-4175-A72F-3064F98EC117}"/>
              </a:ext>
            </a:extLst>
          </p:cNvPr>
          <p:cNvCxnSpPr>
            <a:stCxn id="12" idx="6"/>
            <a:endCxn id="180" idx="1"/>
          </p:cNvCxnSpPr>
          <p:nvPr/>
        </p:nvCxnSpPr>
        <p:spPr>
          <a:xfrm flipV="1">
            <a:off x="3379605" y="4283600"/>
            <a:ext cx="1504223" cy="253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4" name="Oval 403">
            <a:extLst>
              <a:ext uri="{FF2B5EF4-FFF2-40B4-BE49-F238E27FC236}">
                <a16:creationId xmlns:a16="http://schemas.microsoft.com/office/drawing/2014/main" id="{DEDE7CF9-4916-4A01-8F24-DD407F397DE8}"/>
              </a:ext>
            </a:extLst>
          </p:cNvPr>
          <p:cNvSpPr/>
          <p:nvPr/>
        </p:nvSpPr>
        <p:spPr>
          <a:xfrm>
            <a:off x="10662669" y="421978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u="sng" dirty="0">
                <a:solidFill>
                  <a:schemeClr val="tx1"/>
                </a:solidFill>
              </a:rPr>
              <a:t>id</a:t>
            </a:r>
            <a:endParaRPr lang="en-SG" sz="800" b="1" u="sng" dirty="0">
              <a:solidFill>
                <a:schemeClr val="tx1"/>
              </a:solidFill>
            </a:endParaRPr>
          </a:p>
        </p:txBody>
      </p:sp>
      <p:sp>
        <p:nvSpPr>
          <p:cNvPr id="405" name="Oval 404">
            <a:extLst>
              <a:ext uri="{FF2B5EF4-FFF2-40B4-BE49-F238E27FC236}">
                <a16:creationId xmlns:a16="http://schemas.microsoft.com/office/drawing/2014/main" id="{33B56346-6711-4F57-BB85-E593B3318E4B}"/>
              </a:ext>
            </a:extLst>
          </p:cNvPr>
          <p:cNvSpPr/>
          <p:nvPr/>
        </p:nvSpPr>
        <p:spPr>
          <a:xfrm>
            <a:off x="10671564" y="460619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79AC3FE9-3EBE-4B67-8A91-6950664279DA}"/>
              </a:ext>
            </a:extLst>
          </p:cNvPr>
          <p:cNvSpPr/>
          <p:nvPr/>
        </p:nvSpPr>
        <p:spPr>
          <a:xfrm>
            <a:off x="10671564" y="501316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crew</a:t>
            </a:r>
            <a:endParaRPr lang="en-SG" sz="8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3BA69C-A816-40F9-8601-8B8D37C62EBE}"/>
              </a:ext>
            </a:extLst>
          </p:cNvPr>
          <p:cNvCxnSpPr>
            <a:stCxn id="179" idx="3"/>
            <a:endCxn id="404" idx="2"/>
          </p:cNvCxnSpPr>
          <p:nvPr/>
        </p:nvCxnSpPr>
        <p:spPr>
          <a:xfrm flipV="1">
            <a:off x="9856600" y="4347468"/>
            <a:ext cx="806069" cy="3883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EA4F92-51C5-4978-BC00-1DFF84D44B05}"/>
              </a:ext>
            </a:extLst>
          </p:cNvPr>
          <p:cNvCxnSpPr>
            <a:stCxn id="179" idx="3"/>
            <a:endCxn id="405" idx="2"/>
          </p:cNvCxnSpPr>
          <p:nvPr/>
        </p:nvCxnSpPr>
        <p:spPr>
          <a:xfrm flipV="1">
            <a:off x="9856600" y="4733875"/>
            <a:ext cx="814964" cy="194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DA6CB38-7669-403E-8557-907B6F8A41BA}"/>
              </a:ext>
            </a:extLst>
          </p:cNvPr>
          <p:cNvCxnSpPr>
            <a:stCxn id="179" idx="3"/>
            <a:endCxn id="406" idx="2"/>
          </p:cNvCxnSpPr>
          <p:nvPr/>
        </p:nvCxnSpPr>
        <p:spPr>
          <a:xfrm>
            <a:off x="9856600" y="4735818"/>
            <a:ext cx="814964" cy="40502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" name="Oval 414">
            <a:extLst>
              <a:ext uri="{FF2B5EF4-FFF2-40B4-BE49-F238E27FC236}">
                <a16:creationId xmlns:a16="http://schemas.microsoft.com/office/drawing/2014/main" id="{1FB3B18B-9DEC-49E8-B89C-B8222A7CED81}"/>
              </a:ext>
            </a:extLst>
          </p:cNvPr>
          <p:cNvSpPr/>
          <p:nvPr/>
        </p:nvSpPr>
        <p:spPr>
          <a:xfrm>
            <a:off x="10611848" y="4552985"/>
            <a:ext cx="1044591" cy="349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800"/>
          </a:p>
        </p:txBody>
      </p:sp>
      <p:sp>
        <p:nvSpPr>
          <p:cNvPr id="416" name="Oval 415">
            <a:extLst>
              <a:ext uri="{FF2B5EF4-FFF2-40B4-BE49-F238E27FC236}">
                <a16:creationId xmlns:a16="http://schemas.microsoft.com/office/drawing/2014/main" id="{C91DD77E-0676-40FD-B688-FE8B7F674C8E}"/>
              </a:ext>
            </a:extLst>
          </p:cNvPr>
          <p:cNvSpPr/>
          <p:nvPr/>
        </p:nvSpPr>
        <p:spPr>
          <a:xfrm>
            <a:off x="10611848" y="4962560"/>
            <a:ext cx="1044591" cy="349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800"/>
          </a:p>
        </p:txBody>
      </p:sp>
      <p:pic>
        <p:nvPicPr>
          <p:cNvPr id="26" name="Graphic 25" descr="Irritant">
            <a:extLst>
              <a:ext uri="{FF2B5EF4-FFF2-40B4-BE49-F238E27FC236}">
                <a16:creationId xmlns:a16="http://schemas.microsoft.com/office/drawing/2014/main" id="{ADD63768-FEBC-416E-98EF-231EE05D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7906" y="4462605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FD1785-8687-4422-8275-62930D217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89" y="2253270"/>
            <a:ext cx="11857378" cy="407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244" grpId="0"/>
      <p:bldP spid="245" grpId="0"/>
      <p:bldP spid="393" grpId="0" animBg="1"/>
      <p:bldP spid="394" grpId="0" animBg="1"/>
      <p:bldP spid="395" grpId="0" animBg="1"/>
      <p:bldP spid="396" grpId="0" animBg="1"/>
      <p:bldP spid="7" grpId="0"/>
      <p:bldP spid="9" grpId="0"/>
      <p:bldP spid="12" grpId="0" animBg="1"/>
      <p:bldP spid="404" grpId="0" animBg="1"/>
      <p:bldP spid="405" grpId="0" animBg="1"/>
      <p:bldP spid="406" grpId="0" animBg="1"/>
      <p:bldP spid="415" grpId="0" animBg="1"/>
      <p:bldP spid="4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ER DIAGRAM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3744686" y="1235662"/>
            <a:ext cx="46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8" name="Flowchart: Process 157">
            <a:extLst>
              <a:ext uri="{FF2B5EF4-FFF2-40B4-BE49-F238E27FC236}">
                <a16:creationId xmlns:a16="http://schemas.microsoft.com/office/drawing/2014/main" id="{C676DC7C-DE0D-4000-95AD-C1BB9840A764}"/>
              </a:ext>
            </a:extLst>
          </p:cNvPr>
          <p:cNvSpPr/>
          <p:nvPr/>
        </p:nvSpPr>
        <p:spPr>
          <a:xfrm>
            <a:off x="8954048" y="2979694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RATINGS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0C710FB-79BF-4EDC-BD92-F945E429F1CC}"/>
              </a:ext>
            </a:extLst>
          </p:cNvPr>
          <p:cNvSpPr/>
          <p:nvPr/>
        </p:nvSpPr>
        <p:spPr>
          <a:xfrm>
            <a:off x="3630031" y="604163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belongs to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collection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21652DDC-08E9-4349-BA96-12A0F3912181}"/>
              </a:ext>
            </a:extLst>
          </p:cNvPr>
          <p:cNvSpPr/>
          <p:nvPr/>
        </p:nvSpPr>
        <p:spPr>
          <a:xfrm>
            <a:off x="6090356" y="6041560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original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language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1A54B1D2-D6FB-4EF5-960A-897BF8DEE211}"/>
              </a:ext>
            </a:extLst>
          </p:cNvPr>
          <p:cNvSpPr/>
          <p:nvPr/>
        </p:nvSpPr>
        <p:spPr>
          <a:xfrm>
            <a:off x="5489574" y="6296917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title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EBD31E60-3B81-4D4B-AF70-A0425AD1123F}"/>
              </a:ext>
            </a:extLst>
          </p:cNvPr>
          <p:cNvSpPr/>
          <p:nvPr/>
        </p:nvSpPr>
        <p:spPr>
          <a:xfrm>
            <a:off x="6677289" y="569279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status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46CEEA34-A5A9-47D1-8CCD-07768474CF60}"/>
              </a:ext>
            </a:extLst>
          </p:cNvPr>
          <p:cNvSpPr/>
          <p:nvPr/>
        </p:nvSpPr>
        <p:spPr>
          <a:xfrm>
            <a:off x="7065520" y="529003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adult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9BB3A1DD-EE70-4E36-BB20-F896365DD852}"/>
              </a:ext>
            </a:extLst>
          </p:cNvPr>
          <p:cNvSpPr/>
          <p:nvPr/>
        </p:nvSpPr>
        <p:spPr>
          <a:xfrm>
            <a:off x="4887252" y="604241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u="sng" dirty="0">
                <a:solidFill>
                  <a:schemeClr val="tx1"/>
                </a:solidFill>
              </a:rPr>
              <a:t>id</a:t>
            </a:r>
            <a:endParaRPr lang="en-SG" sz="800" b="1" u="sng" dirty="0">
              <a:solidFill>
                <a:schemeClr val="tx1"/>
              </a:solidFill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E75CB6A5-6925-45F9-88CA-B61A9B2AFFDB}"/>
              </a:ext>
            </a:extLst>
          </p:cNvPr>
          <p:cNvSpPr/>
          <p:nvPr/>
        </p:nvSpPr>
        <p:spPr>
          <a:xfrm>
            <a:off x="4254198" y="630818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imdb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358E7A12-5C71-4F33-9F0C-DD62CB2B2AE3}"/>
              </a:ext>
            </a:extLst>
          </p:cNvPr>
          <p:cNvSpPr/>
          <p:nvPr/>
        </p:nvSpPr>
        <p:spPr>
          <a:xfrm>
            <a:off x="3186976" y="526851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runtime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FF9E1972-76BB-46E6-966B-CFD0135AE55F}"/>
              </a:ext>
            </a:extLst>
          </p:cNvPr>
          <p:cNvSpPr/>
          <p:nvPr/>
        </p:nvSpPr>
        <p:spPr>
          <a:xfrm>
            <a:off x="3418347" y="5643843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released date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5D5D75B-F868-434A-8619-0EAA9FBB047F}"/>
              </a:ext>
            </a:extLst>
          </p:cNvPr>
          <p:cNvSpPr/>
          <p:nvPr/>
        </p:nvSpPr>
        <p:spPr>
          <a:xfrm>
            <a:off x="2898436" y="491151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budget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C499364-0AF6-4CB9-B5A5-654B39FA79C7}"/>
              </a:ext>
            </a:extLst>
          </p:cNvPr>
          <p:cNvSpPr/>
          <p:nvPr/>
        </p:nvSpPr>
        <p:spPr>
          <a:xfrm>
            <a:off x="2654011" y="455212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revenue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E2C3E98B-3ADE-40F0-AD2A-F87CE51E4C76}"/>
              </a:ext>
            </a:extLst>
          </p:cNvPr>
          <p:cNvSpPr/>
          <p:nvPr/>
        </p:nvSpPr>
        <p:spPr>
          <a:xfrm>
            <a:off x="4254198" y="2141354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homepage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E83F2D57-3192-4572-92FA-8BAEBE9FE2E9}"/>
              </a:ext>
            </a:extLst>
          </p:cNvPr>
          <p:cNvSpPr/>
          <p:nvPr/>
        </p:nvSpPr>
        <p:spPr>
          <a:xfrm>
            <a:off x="4883828" y="239135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poster path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6308F3D2-7E08-448A-A602-503CDAED2B85}"/>
              </a:ext>
            </a:extLst>
          </p:cNvPr>
          <p:cNvSpPr/>
          <p:nvPr/>
        </p:nvSpPr>
        <p:spPr>
          <a:xfrm>
            <a:off x="3648452" y="239425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popularity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58A70F48-86D6-4B22-AC15-C985A94577CF}"/>
              </a:ext>
            </a:extLst>
          </p:cNvPr>
          <p:cNvSpPr/>
          <p:nvPr/>
        </p:nvSpPr>
        <p:spPr>
          <a:xfrm>
            <a:off x="3186976" y="306876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vote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16535259-41B3-466D-89A3-EEA83904D92E}"/>
              </a:ext>
            </a:extLst>
          </p:cNvPr>
          <p:cNvSpPr/>
          <p:nvPr/>
        </p:nvSpPr>
        <p:spPr>
          <a:xfrm>
            <a:off x="3418347" y="273551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vote count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4B066ADB-B496-4D3C-9F71-7158D114D2B2}"/>
              </a:ext>
            </a:extLst>
          </p:cNvPr>
          <p:cNvSpPr/>
          <p:nvPr/>
        </p:nvSpPr>
        <p:spPr>
          <a:xfrm>
            <a:off x="5489574" y="212559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video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6829F365-A2AB-4148-B90F-B925EBB9F51C}"/>
              </a:ext>
            </a:extLst>
          </p:cNvPr>
          <p:cNvSpPr/>
          <p:nvPr/>
        </p:nvSpPr>
        <p:spPr>
          <a:xfrm>
            <a:off x="6095320" y="239780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original title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C108A6FC-1768-4A9C-86AD-023D0C65A1F8}"/>
              </a:ext>
            </a:extLst>
          </p:cNvPr>
          <p:cNvSpPr/>
          <p:nvPr/>
        </p:nvSpPr>
        <p:spPr>
          <a:xfrm>
            <a:off x="2659336" y="375729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company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19A0A97E-2F5C-4E99-9F5B-6F382F3A4066}"/>
              </a:ext>
            </a:extLst>
          </p:cNvPr>
          <p:cNvSpPr/>
          <p:nvPr/>
        </p:nvSpPr>
        <p:spPr>
          <a:xfrm>
            <a:off x="2898436" y="3398034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production country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9" name="Flowchart: Process 178">
            <a:extLst>
              <a:ext uri="{FF2B5EF4-FFF2-40B4-BE49-F238E27FC236}">
                <a16:creationId xmlns:a16="http://schemas.microsoft.com/office/drawing/2014/main" id="{8B0D3706-CF9F-4B94-AAC1-0EF863036A25}"/>
              </a:ext>
            </a:extLst>
          </p:cNvPr>
          <p:cNvSpPr/>
          <p:nvPr/>
        </p:nvSpPr>
        <p:spPr>
          <a:xfrm>
            <a:off x="8933648" y="4565201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CREDITS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80" name="Flowchart: Process 179">
            <a:extLst>
              <a:ext uri="{FF2B5EF4-FFF2-40B4-BE49-F238E27FC236}">
                <a16:creationId xmlns:a16="http://schemas.microsoft.com/office/drawing/2014/main" id="{66E539EE-793F-410A-A9E1-06BF1D43A22A}"/>
              </a:ext>
            </a:extLst>
          </p:cNvPr>
          <p:cNvSpPr/>
          <p:nvPr/>
        </p:nvSpPr>
        <p:spPr>
          <a:xfrm>
            <a:off x="4883828" y="4112983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MOVIE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D4ABA1B0-6930-455E-B01D-723C74CBBDC8}"/>
              </a:ext>
            </a:extLst>
          </p:cNvPr>
          <p:cNvSpPr/>
          <p:nvPr/>
        </p:nvSpPr>
        <p:spPr>
          <a:xfrm>
            <a:off x="8142603" y="228630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user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33769FB0-978A-438B-ABA9-335E4123D9AE}"/>
              </a:ext>
            </a:extLst>
          </p:cNvPr>
          <p:cNvSpPr/>
          <p:nvPr/>
        </p:nvSpPr>
        <p:spPr>
          <a:xfrm>
            <a:off x="8954048" y="204656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movie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B847C500-05A4-442C-A084-EDF3484108BA}"/>
              </a:ext>
            </a:extLst>
          </p:cNvPr>
          <p:cNvSpPr/>
          <p:nvPr/>
        </p:nvSpPr>
        <p:spPr>
          <a:xfrm>
            <a:off x="9765493" y="228325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rating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FB09C4D5-3679-49E4-8566-5CCCE024E0B0}"/>
              </a:ext>
            </a:extLst>
          </p:cNvPr>
          <p:cNvSpPr/>
          <p:nvPr/>
        </p:nvSpPr>
        <p:spPr>
          <a:xfrm>
            <a:off x="10252073" y="2650653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timestamp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5" name="Flowchart: Decision 184">
            <a:extLst>
              <a:ext uri="{FF2B5EF4-FFF2-40B4-BE49-F238E27FC236}">
                <a16:creationId xmlns:a16="http://schemas.microsoft.com/office/drawing/2014/main" id="{C227A8DC-52E7-4C19-AA83-E019636ACF51}"/>
              </a:ext>
            </a:extLst>
          </p:cNvPr>
          <p:cNvSpPr/>
          <p:nvPr/>
        </p:nvSpPr>
        <p:spPr>
          <a:xfrm>
            <a:off x="6980236" y="4545346"/>
            <a:ext cx="1090125" cy="400764"/>
          </a:xfrm>
          <a:prstGeom prst="flowChartDecision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credited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to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CAF2EF16-F957-4C41-906F-A0C5A22BF505}"/>
              </a:ext>
            </a:extLst>
          </p:cNvPr>
          <p:cNvSpPr/>
          <p:nvPr/>
        </p:nvSpPr>
        <p:spPr>
          <a:xfrm>
            <a:off x="10671564" y="3022240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u="sng" dirty="0">
                <a:solidFill>
                  <a:schemeClr val="tx1"/>
                </a:solidFill>
              </a:rPr>
              <a:t>id</a:t>
            </a:r>
            <a:endParaRPr lang="en-SG" sz="800" b="1" u="sng" dirty="0">
              <a:solidFill>
                <a:schemeClr val="tx1"/>
              </a:solidFill>
            </a:endParaRP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616126DF-530F-436B-B068-06C7A546CAE4}"/>
              </a:ext>
            </a:extLst>
          </p:cNvPr>
          <p:cNvCxnSpPr>
            <a:stCxn id="180" idx="0"/>
            <a:endCxn id="171" idx="4"/>
          </p:cNvCxnSpPr>
          <p:nvPr/>
        </p:nvCxnSpPr>
        <p:spPr>
          <a:xfrm flipV="1">
            <a:off x="5345304" y="2646713"/>
            <a:ext cx="0" cy="14662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66C248AE-0302-4042-A16E-2B08E0B45773}"/>
              </a:ext>
            </a:extLst>
          </p:cNvPr>
          <p:cNvCxnSpPr>
            <a:stCxn id="180" idx="2"/>
            <a:endCxn id="164" idx="0"/>
          </p:cNvCxnSpPr>
          <p:nvPr/>
        </p:nvCxnSpPr>
        <p:spPr>
          <a:xfrm>
            <a:off x="5345304" y="4454216"/>
            <a:ext cx="3424" cy="158820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B3B550D5-3E5C-4D1F-91BE-54FC0A06F961}"/>
              </a:ext>
            </a:extLst>
          </p:cNvPr>
          <p:cNvCxnSpPr>
            <a:cxnSpLocks/>
            <a:stCxn id="180" idx="3"/>
            <a:endCxn id="185" idx="1"/>
          </p:cNvCxnSpPr>
          <p:nvPr/>
        </p:nvCxnSpPr>
        <p:spPr>
          <a:xfrm>
            <a:off x="5806780" y="4283600"/>
            <a:ext cx="1173456" cy="46212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C04597B6-7685-468F-B33B-649049BDFEDC}"/>
              </a:ext>
            </a:extLst>
          </p:cNvPr>
          <p:cNvCxnSpPr>
            <a:stCxn id="185" idx="3"/>
            <a:endCxn id="179" idx="1"/>
          </p:cNvCxnSpPr>
          <p:nvPr/>
        </p:nvCxnSpPr>
        <p:spPr>
          <a:xfrm flipV="1">
            <a:off x="8070361" y="4735818"/>
            <a:ext cx="863287" cy="991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18BE7472-4F71-4249-8AF0-837A2D95D60F}"/>
              </a:ext>
            </a:extLst>
          </p:cNvPr>
          <p:cNvCxnSpPr>
            <a:stCxn id="180" idx="0"/>
            <a:endCxn id="175" idx="4"/>
          </p:cNvCxnSpPr>
          <p:nvPr/>
        </p:nvCxnSpPr>
        <p:spPr>
          <a:xfrm flipV="1">
            <a:off x="5345304" y="2380949"/>
            <a:ext cx="605746" cy="17320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6C1E99DB-1099-4016-89D0-C4FCC605F992}"/>
              </a:ext>
            </a:extLst>
          </p:cNvPr>
          <p:cNvCxnSpPr>
            <a:cxnSpLocks/>
            <a:stCxn id="180" idx="0"/>
            <a:endCxn id="176" idx="4"/>
          </p:cNvCxnSpPr>
          <p:nvPr/>
        </p:nvCxnSpPr>
        <p:spPr>
          <a:xfrm flipV="1">
            <a:off x="5345304" y="2653159"/>
            <a:ext cx="1211492" cy="145982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4430DB40-8575-4766-8414-7CEE3C29CD8F}"/>
              </a:ext>
            </a:extLst>
          </p:cNvPr>
          <p:cNvCxnSpPr>
            <a:stCxn id="180" idx="0"/>
            <a:endCxn id="170" idx="4"/>
          </p:cNvCxnSpPr>
          <p:nvPr/>
        </p:nvCxnSpPr>
        <p:spPr>
          <a:xfrm flipH="1" flipV="1">
            <a:off x="4715674" y="2396711"/>
            <a:ext cx="629630" cy="171627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2D4EF37E-8300-4FFF-80C7-D0AC1CFC4801}"/>
              </a:ext>
            </a:extLst>
          </p:cNvPr>
          <p:cNvCxnSpPr>
            <a:stCxn id="180" idx="0"/>
            <a:endCxn id="172" idx="5"/>
          </p:cNvCxnSpPr>
          <p:nvPr/>
        </p:nvCxnSpPr>
        <p:spPr>
          <a:xfrm flipH="1" flipV="1">
            <a:off x="4436241" y="2612213"/>
            <a:ext cx="909063" cy="15007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42228103-4A1A-419C-9F1E-216776C3343B}"/>
              </a:ext>
            </a:extLst>
          </p:cNvPr>
          <p:cNvCxnSpPr>
            <a:stCxn id="180" idx="0"/>
            <a:endCxn id="174" idx="5"/>
          </p:cNvCxnSpPr>
          <p:nvPr/>
        </p:nvCxnSpPr>
        <p:spPr>
          <a:xfrm flipH="1" flipV="1">
            <a:off x="4206136" y="2953472"/>
            <a:ext cx="1139168" cy="11595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94BBC7C2-6466-453D-8250-D6C49CC06B16}"/>
              </a:ext>
            </a:extLst>
          </p:cNvPr>
          <p:cNvCxnSpPr>
            <a:cxnSpLocks/>
            <a:stCxn id="180" idx="0"/>
            <a:endCxn id="173" idx="5"/>
          </p:cNvCxnSpPr>
          <p:nvPr/>
        </p:nvCxnSpPr>
        <p:spPr>
          <a:xfrm flipH="1" flipV="1">
            <a:off x="3974765" y="3286727"/>
            <a:ext cx="1370539" cy="82625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C6DABB4E-51B0-49D9-9ADC-F9C0E59D6DA0}"/>
              </a:ext>
            </a:extLst>
          </p:cNvPr>
          <p:cNvCxnSpPr>
            <a:cxnSpLocks/>
            <a:stCxn id="180" idx="0"/>
            <a:endCxn id="178" idx="5"/>
          </p:cNvCxnSpPr>
          <p:nvPr/>
        </p:nvCxnSpPr>
        <p:spPr>
          <a:xfrm flipH="1" flipV="1">
            <a:off x="3686225" y="3615995"/>
            <a:ext cx="1659079" cy="4969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531DF6E3-5D6F-48B7-B087-9853075F6A2F}"/>
              </a:ext>
            </a:extLst>
          </p:cNvPr>
          <p:cNvCxnSpPr>
            <a:cxnSpLocks/>
            <a:stCxn id="180" idx="1"/>
            <a:endCxn id="177" idx="6"/>
          </p:cNvCxnSpPr>
          <p:nvPr/>
        </p:nvCxnSpPr>
        <p:spPr>
          <a:xfrm flipH="1" flipV="1">
            <a:off x="3582288" y="3884970"/>
            <a:ext cx="1301540" cy="39863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61DBB21E-7782-41B5-9CB5-716A771ED13D}"/>
              </a:ext>
            </a:extLst>
          </p:cNvPr>
          <p:cNvCxnSpPr>
            <a:cxnSpLocks/>
            <a:stCxn id="180" idx="1"/>
            <a:endCxn id="169" idx="6"/>
          </p:cNvCxnSpPr>
          <p:nvPr/>
        </p:nvCxnSpPr>
        <p:spPr>
          <a:xfrm flipH="1">
            <a:off x="3576963" y="4283600"/>
            <a:ext cx="1306865" cy="3962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BC6B08D-A9CD-463A-809C-7267C49AB011}"/>
              </a:ext>
            </a:extLst>
          </p:cNvPr>
          <p:cNvCxnSpPr>
            <a:cxnSpLocks/>
            <a:stCxn id="180" idx="1"/>
            <a:endCxn id="168" idx="6"/>
          </p:cNvCxnSpPr>
          <p:nvPr/>
        </p:nvCxnSpPr>
        <p:spPr>
          <a:xfrm flipH="1">
            <a:off x="3821388" y="4283600"/>
            <a:ext cx="1062440" cy="75559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7C5AB11E-5DB0-4FDA-ABE2-7545A41F7C2A}"/>
              </a:ext>
            </a:extLst>
          </p:cNvPr>
          <p:cNvCxnSpPr>
            <a:cxnSpLocks/>
            <a:stCxn id="180" idx="1"/>
            <a:endCxn id="166" idx="6"/>
          </p:cNvCxnSpPr>
          <p:nvPr/>
        </p:nvCxnSpPr>
        <p:spPr>
          <a:xfrm flipH="1">
            <a:off x="4109928" y="4283600"/>
            <a:ext cx="773900" cy="11125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6B1D67EB-E9C1-4473-9DE4-64CD2FB6F4B5}"/>
              </a:ext>
            </a:extLst>
          </p:cNvPr>
          <p:cNvCxnSpPr>
            <a:cxnSpLocks/>
            <a:stCxn id="180" idx="1"/>
            <a:endCxn id="167" idx="6"/>
          </p:cNvCxnSpPr>
          <p:nvPr/>
        </p:nvCxnSpPr>
        <p:spPr>
          <a:xfrm flipH="1">
            <a:off x="4341299" y="4283600"/>
            <a:ext cx="542529" cy="148792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53D1F3A3-E62A-466A-A134-89B3F5383EF7}"/>
              </a:ext>
            </a:extLst>
          </p:cNvPr>
          <p:cNvCxnSpPr>
            <a:cxnSpLocks/>
            <a:stCxn id="180" idx="2"/>
            <a:endCxn id="159" idx="7"/>
          </p:cNvCxnSpPr>
          <p:nvPr/>
        </p:nvCxnSpPr>
        <p:spPr>
          <a:xfrm flipH="1">
            <a:off x="4417820" y="4454216"/>
            <a:ext cx="927484" cy="162481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22549D55-84F2-4191-AA68-9BA4D5872FCA}"/>
              </a:ext>
            </a:extLst>
          </p:cNvPr>
          <p:cNvCxnSpPr>
            <a:stCxn id="180" idx="2"/>
            <a:endCxn id="165" idx="0"/>
          </p:cNvCxnSpPr>
          <p:nvPr/>
        </p:nvCxnSpPr>
        <p:spPr>
          <a:xfrm flipH="1">
            <a:off x="4715674" y="4454216"/>
            <a:ext cx="629630" cy="185396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F572D208-17FC-47E1-9B35-D269ACD923FF}"/>
              </a:ext>
            </a:extLst>
          </p:cNvPr>
          <p:cNvCxnSpPr>
            <a:stCxn id="180" idx="2"/>
            <a:endCxn id="161" idx="0"/>
          </p:cNvCxnSpPr>
          <p:nvPr/>
        </p:nvCxnSpPr>
        <p:spPr>
          <a:xfrm>
            <a:off x="5345304" y="4454216"/>
            <a:ext cx="605746" cy="184270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097C3DA3-9264-417A-A6B4-039CC4397C18}"/>
              </a:ext>
            </a:extLst>
          </p:cNvPr>
          <p:cNvCxnSpPr>
            <a:stCxn id="180" idx="2"/>
            <a:endCxn id="160" idx="0"/>
          </p:cNvCxnSpPr>
          <p:nvPr/>
        </p:nvCxnSpPr>
        <p:spPr>
          <a:xfrm>
            <a:off x="5345304" y="4454216"/>
            <a:ext cx="1206528" cy="15873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3BCDC43-87B7-425A-BEB6-6C69DAB60455}"/>
              </a:ext>
            </a:extLst>
          </p:cNvPr>
          <p:cNvCxnSpPr>
            <a:stCxn id="180" idx="2"/>
            <a:endCxn id="162" idx="1"/>
          </p:cNvCxnSpPr>
          <p:nvPr/>
        </p:nvCxnSpPr>
        <p:spPr>
          <a:xfrm>
            <a:off x="5345304" y="4454216"/>
            <a:ext cx="1467148" cy="12759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FA6A09C4-0DEF-4E57-BBE9-FD91B8C5C961}"/>
              </a:ext>
            </a:extLst>
          </p:cNvPr>
          <p:cNvCxnSpPr>
            <a:cxnSpLocks/>
            <a:stCxn id="180" idx="2"/>
          </p:cNvCxnSpPr>
          <p:nvPr/>
        </p:nvCxnSpPr>
        <p:spPr>
          <a:xfrm>
            <a:off x="5345304" y="4454216"/>
            <a:ext cx="1703055" cy="93904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90A15E26-8606-4A3D-816D-B14136244412}"/>
              </a:ext>
            </a:extLst>
          </p:cNvPr>
          <p:cNvCxnSpPr>
            <a:stCxn id="158" idx="0"/>
            <a:endCxn id="182" idx="4"/>
          </p:cNvCxnSpPr>
          <p:nvPr/>
        </p:nvCxnSpPr>
        <p:spPr>
          <a:xfrm flipV="1">
            <a:off x="9415524" y="2301923"/>
            <a:ext cx="0" cy="67777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BDA66A48-811E-434A-9D44-4947E25E6B60}"/>
              </a:ext>
            </a:extLst>
          </p:cNvPr>
          <p:cNvCxnSpPr>
            <a:stCxn id="158" idx="0"/>
            <a:endCxn id="181" idx="4"/>
          </p:cNvCxnSpPr>
          <p:nvPr/>
        </p:nvCxnSpPr>
        <p:spPr>
          <a:xfrm flipH="1" flipV="1">
            <a:off x="8604079" y="2541666"/>
            <a:ext cx="811445" cy="43802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62716153-2362-4D54-8CEF-A8C2543C9C58}"/>
              </a:ext>
            </a:extLst>
          </p:cNvPr>
          <p:cNvCxnSpPr>
            <a:stCxn id="158" idx="0"/>
            <a:endCxn id="183" idx="4"/>
          </p:cNvCxnSpPr>
          <p:nvPr/>
        </p:nvCxnSpPr>
        <p:spPr>
          <a:xfrm flipV="1">
            <a:off x="9415524" y="2538616"/>
            <a:ext cx="811445" cy="44107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99F71A03-CFE1-420A-8C3A-EA99618EA8AB}"/>
              </a:ext>
            </a:extLst>
          </p:cNvPr>
          <p:cNvCxnSpPr>
            <a:stCxn id="158" idx="3"/>
            <a:endCxn id="184" idx="3"/>
          </p:cNvCxnSpPr>
          <p:nvPr/>
        </p:nvCxnSpPr>
        <p:spPr>
          <a:xfrm flipV="1">
            <a:off x="9877000" y="2868614"/>
            <a:ext cx="510236" cy="2816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EB78EBF3-4C7E-45DE-A543-D52C41B1F959}"/>
              </a:ext>
            </a:extLst>
          </p:cNvPr>
          <p:cNvCxnSpPr>
            <a:stCxn id="158" idx="3"/>
            <a:endCxn id="186" idx="2"/>
          </p:cNvCxnSpPr>
          <p:nvPr/>
        </p:nvCxnSpPr>
        <p:spPr>
          <a:xfrm flipV="1">
            <a:off x="9877000" y="3149919"/>
            <a:ext cx="794564" cy="39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>
            <a:extLst>
              <a:ext uri="{FF2B5EF4-FFF2-40B4-BE49-F238E27FC236}">
                <a16:creationId xmlns:a16="http://schemas.microsoft.com/office/drawing/2014/main" id="{4199BDA7-182C-4555-9FB4-761E9A2BB832}"/>
              </a:ext>
            </a:extLst>
          </p:cNvPr>
          <p:cNvSpPr txBox="1"/>
          <p:nvPr/>
        </p:nvSpPr>
        <p:spPr>
          <a:xfrm>
            <a:off x="8368354" y="4565201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  <a:endParaRPr lang="en-SG" sz="800" dirty="0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E31B5DB5-C57D-4358-ACCE-7B10AD6A1BF2}"/>
              </a:ext>
            </a:extLst>
          </p:cNvPr>
          <p:cNvSpPr txBox="1"/>
          <p:nvPr/>
        </p:nvSpPr>
        <p:spPr>
          <a:xfrm>
            <a:off x="6372807" y="4354883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  <a:endParaRPr lang="en-SG" sz="800" dirty="0"/>
          </a:p>
        </p:txBody>
      </p:sp>
      <p:sp>
        <p:nvSpPr>
          <p:cNvPr id="393" name="Flowchart: Process 392">
            <a:extLst>
              <a:ext uri="{FF2B5EF4-FFF2-40B4-BE49-F238E27FC236}">
                <a16:creationId xmlns:a16="http://schemas.microsoft.com/office/drawing/2014/main" id="{CE030054-828E-49E5-B919-8144F36A7056}"/>
              </a:ext>
            </a:extLst>
          </p:cNvPr>
          <p:cNvSpPr/>
          <p:nvPr/>
        </p:nvSpPr>
        <p:spPr>
          <a:xfrm>
            <a:off x="7051614" y="2984199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LINKS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1970A055-3DEC-4864-AB1B-7EE676AF5955}"/>
              </a:ext>
            </a:extLst>
          </p:cNvPr>
          <p:cNvSpPr/>
          <p:nvPr/>
        </p:nvSpPr>
        <p:spPr>
          <a:xfrm>
            <a:off x="6465368" y="376073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movie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459EF1CB-F90D-40CC-A4D9-BB3AF7409892}"/>
              </a:ext>
            </a:extLst>
          </p:cNvPr>
          <p:cNvSpPr/>
          <p:nvPr/>
        </p:nvSpPr>
        <p:spPr>
          <a:xfrm>
            <a:off x="7057922" y="408650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imdb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DA3E35B1-C9E1-4C60-9F12-6AF93D15E1DF}"/>
              </a:ext>
            </a:extLst>
          </p:cNvPr>
          <p:cNvSpPr/>
          <p:nvPr/>
        </p:nvSpPr>
        <p:spPr>
          <a:xfrm>
            <a:off x="7630992" y="375752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tmdb id</a:t>
            </a:r>
            <a:endParaRPr lang="en-SG" sz="800" dirty="0">
              <a:solidFill>
                <a:schemeClr val="tx1"/>
              </a:solidFill>
            </a:endParaRPr>
          </a:p>
        </p:txBody>
      </p: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149ABCA8-EA5C-4594-A445-2F3EC8E4A05A}"/>
              </a:ext>
            </a:extLst>
          </p:cNvPr>
          <p:cNvCxnSpPr>
            <a:cxnSpLocks/>
            <a:stCxn id="393" idx="2"/>
            <a:endCxn id="394" idx="0"/>
          </p:cNvCxnSpPr>
          <p:nvPr/>
        </p:nvCxnSpPr>
        <p:spPr>
          <a:xfrm flipH="1">
            <a:off x="6926844" y="3325432"/>
            <a:ext cx="586246" cy="43530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BC6E9299-2D85-46DB-9558-F487AE48FB63}"/>
              </a:ext>
            </a:extLst>
          </p:cNvPr>
          <p:cNvCxnSpPr>
            <a:cxnSpLocks/>
            <a:stCxn id="393" idx="2"/>
            <a:endCxn id="395" idx="0"/>
          </p:cNvCxnSpPr>
          <p:nvPr/>
        </p:nvCxnSpPr>
        <p:spPr>
          <a:xfrm>
            <a:off x="7513090" y="3325432"/>
            <a:ext cx="6308" cy="76107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C1060846-E830-4356-B6D1-F554C39EB24D}"/>
              </a:ext>
            </a:extLst>
          </p:cNvPr>
          <p:cNvCxnSpPr>
            <a:cxnSpLocks/>
            <a:stCxn id="393" idx="2"/>
            <a:endCxn id="396" idx="0"/>
          </p:cNvCxnSpPr>
          <p:nvPr/>
        </p:nvCxnSpPr>
        <p:spPr>
          <a:xfrm>
            <a:off x="7513090" y="3325432"/>
            <a:ext cx="579378" cy="4320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EF2BBA-ABB3-4C76-BEED-BC496D6B5933}"/>
              </a:ext>
            </a:extLst>
          </p:cNvPr>
          <p:cNvCxnSpPr>
            <a:stCxn id="393" idx="1"/>
            <a:endCxn id="180" idx="3"/>
          </p:cNvCxnSpPr>
          <p:nvPr/>
        </p:nvCxnSpPr>
        <p:spPr>
          <a:xfrm flipH="1">
            <a:off x="5806780" y="3154816"/>
            <a:ext cx="1244834" cy="112878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89E3C-7E7C-4FA8-A065-0D16BFD2EFEB}"/>
              </a:ext>
            </a:extLst>
          </p:cNvPr>
          <p:cNvCxnSpPr>
            <a:stCxn id="393" idx="3"/>
            <a:endCxn id="158" idx="1"/>
          </p:cNvCxnSpPr>
          <p:nvPr/>
        </p:nvCxnSpPr>
        <p:spPr>
          <a:xfrm flipV="1">
            <a:off x="7974566" y="3150311"/>
            <a:ext cx="979482" cy="45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3C2C611-5876-4F16-8FD7-093CB31C2BA8}"/>
              </a:ext>
            </a:extLst>
          </p:cNvPr>
          <p:cNvSpPr txBox="1"/>
          <p:nvPr/>
        </p:nvSpPr>
        <p:spPr>
          <a:xfrm>
            <a:off x="6240952" y="3535326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  <a:endParaRPr lang="en-SG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09232-45C8-4212-BFEB-BE418D1A96F6}"/>
              </a:ext>
            </a:extLst>
          </p:cNvPr>
          <p:cNvSpPr txBox="1"/>
          <p:nvPr/>
        </p:nvSpPr>
        <p:spPr>
          <a:xfrm>
            <a:off x="8354136" y="2954722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</a:t>
            </a:r>
            <a:endParaRPr lang="en-SG" sz="8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9CFCCE-4456-4CB0-8991-505C0ED901F2}"/>
              </a:ext>
            </a:extLst>
          </p:cNvPr>
          <p:cNvSpPr/>
          <p:nvPr/>
        </p:nvSpPr>
        <p:spPr>
          <a:xfrm>
            <a:off x="2456653" y="415845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genre</a:t>
            </a:r>
            <a:endParaRPr lang="en-SG" sz="8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486392-483C-4175-A72F-3064F98EC117}"/>
              </a:ext>
            </a:extLst>
          </p:cNvPr>
          <p:cNvCxnSpPr>
            <a:stCxn id="12" idx="6"/>
            <a:endCxn id="180" idx="1"/>
          </p:cNvCxnSpPr>
          <p:nvPr/>
        </p:nvCxnSpPr>
        <p:spPr>
          <a:xfrm flipV="1">
            <a:off x="3379605" y="4283600"/>
            <a:ext cx="1504223" cy="253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7266A123-6F91-47D6-8A29-3FA40A47DB63}"/>
              </a:ext>
            </a:extLst>
          </p:cNvPr>
          <p:cNvSpPr/>
          <p:nvPr/>
        </p:nvSpPr>
        <p:spPr>
          <a:xfrm>
            <a:off x="10663726" y="347231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u="sng" dirty="0">
                <a:solidFill>
                  <a:schemeClr val="tx1"/>
                </a:solidFill>
              </a:rPr>
              <a:t>id</a:t>
            </a:r>
            <a:endParaRPr lang="en-SG" sz="800" u="sng" dirty="0">
              <a:solidFill>
                <a:schemeClr val="tx1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5C9723C-F169-4B11-BA9B-5CB039548495}"/>
              </a:ext>
            </a:extLst>
          </p:cNvPr>
          <p:cNvSpPr/>
          <p:nvPr/>
        </p:nvSpPr>
        <p:spPr>
          <a:xfrm>
            <a:off x="10671564" y="3789412"/>
            <a:ext cx="922952" cy="2553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director name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18F3A3F-0209-4035-966C-18C4808F678C}"/>
              </a:ext>
            </a:extLst>
          </p:cNvPr>
          <p:cNvSpPr/>
          <p:nvPr/>
        </p:nvSpPr>
        <p:spPr>
          <a:xfrm>
            <a:off x="10663726" y="4120741"/>
            <a:ext cx="922952" cy="2553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cluster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805AEE3-25DC-40E6-ADD7-7E693B341882}"/>
              </a:ext>
            </a:extLst>
          </p:cNvPr>
          <p:cNvSpPr/>
          <p:nvPr/>
        </p:nvSpPr>
        <p:spPr>
          <a:xfrm>
            <a:off x="10671564" y="4464539"/>
            <a:ext cx="922952" cy="2553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1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33AA6A6-35B2-41C2-B632-94E2436289A8}"/>
              </a:ext>
            </a:extLst>
          </p:cNvPr>
          <p:cNvSpPr/>
          <p:nvPr/>
        </p:nvSpPr>
        <p:spPr>
          <a:xfrm>
            <a:off x="10662271" y="4792919"/>
            <a:ext cx="922952" cy="2553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2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ADA8F93-2583-414A-A0BD-C0A5A49195E3}"/>
              </a:ext>
            </a:extLst>
          </p:cNvPr>
          <p:cNvSpPr/>
          <p:nvPr/>
        </p:nvSpPr>
        <p:spPr>
          <a:xfrm>
            <a:off x="10662271" y="5130032"/>
            <a:ext cx="922952" cy="2553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3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F9575A9-3867-4947-9BA8-22E837B5CB77}"/>
              </a:ext>
            </a:extLst>
          </p:cNvPr>
          <p:cNvSpPr/>
          <p:nvPr/>
        </p:nvSpPr>
        <p:spPr>
          <a:xfrm>
            <a:off x="10671564" y="5474834"/>
            <a:ext cx="922952" cy="2553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4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A9CD12A-ED2B-49C6-A693-52A63FF28013}"/>
              </a:ext>
            </a:extLst>
          </p:cNvPr>
          <p:cNvSpPr/>
          <p:nvPr/>
        </p:nvSpPr>
        <p:spPr>
          <a:xfrm>
            <a:off x="10662271" y="5819636"/>
            <a:ext cx="922952" cy="2553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320264-9976-47AC-9622-BA437D91046D}"/>
              </a:ext>
            </a:extLst>
          </p:cNvPr>
          <p:cNvCxnSpPr>
            <a:stCxn id="179" idx="3"/>
            <a:endCxn id="86" idx="2"/>
          </p:cNvCxnSpPr>
          <p:nvPr/>
        </p:nvCxnSpPr>
        <p:spPr>
          <a:xfrm flipV="1">
            <a:off x="9856600" y="3599994"/>
            <a:ext cx="807126" cy="11358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1B24FD-198E-4A04-B124-A96599EF3C85}"/>
              </a:ext>
            </a:extLst>
          </p:cNvPr>
          <p:cNvCxnSpPr>
            <a:stCxn id="179" idx="3"/>
            <a:endCxn id="87" idx="2"/>
          </p:cNvCxnSpPr>
          <p:nvPr/>
        </p:nvCxnSpPr>
        <p:spPr>
          <a:xfrm flipV="1">
            <a:off x="9856600" y="3917091"/>
            <a:ext cx="814964" cy="81872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3FD028-2E30-40F0-BF57-2AAE587F4902}"/>
              </a:ext>
            </a:extLst>
          </p:cNvPr>
          <p:cNvCxnSpPr>
            <a:stCxn id="179" idx="3"/>
            <a:endCxn id="88" idx="2"/>
          </p:cNvCxnSpPr>
          <p:nvPr/>
        </p:nvCxnSpPr>
        <p:spPr>
          <a:xfrm flipV="1">
            <a:off x="9856600" y="4248420"/>
            <a:ext cx="807126" cy="48739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ACEE32-60F2-4DAE-9860-4586B7D7AA3C}"/>
              </a:ext>
            </a:extLst>
          </p:cNvPr>
          <p:cNvCxnSpPr>
            <a:stCxn id="179" idx="3"/>
            <a:endCxn id="89" idx="2"/>
          </p:cNvCxnSpPr>
          <p:nvPr/>
        </p:nvCxnSpPr>
        <p:spPr>
          <a:xfrm flipV="1">
            <a:off x="9856600" y="4592218"/>
            <a:ext cx="814964" cy="143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E5FEAE-90B5-47FA-A054-6F542E19645C}"/>
              </a:ext>
            </a:extLst>
          </p:cNvPr>
          <p:cNvCxnSpPr>
            <a:stCxn id="179" idx="3"/>
            <a:endCxn id="90" idx="2"/>
          </p:cNvCxnSpPr>
          <p:nvPr/>
        </p:nvCxnSpPr>
        <p:spPr>
          <a:xfrm>
            <a:off x="9856600" y="4735818"/>
            <a:ext cx="805671" cy="18478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BCE699-FCBB-4243-A8E8-2DEC21EAE73C}"/>
              </a:ext>
            </a:extLst>
          </p:cNvPr>
          <p:cNvCxnSpPr>
            <a:stCxn id="179" idx="3"/>
            <a:endCxn id="91" idx="2"/>
          </p:cNvCxnSpPr>
          <p:nvPr/>
        </p:nvCxnSpPr>
        <p:spPr>
          <a:xfrm>
            <a:off x="9856600" y="4735818"/>
            <a:ext cx="805671" cy="52189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4A09C53-99BE-4B62-96FD-05848A4841FF}"/>
              </a:ext>
            </a:extLst>
          </p:cNvPr>
          <p:cNvCxnSpPr>
            <a:stCxn id="179" idx="3"/>
            <a:endCxn id="92" idx="2"/>
          </p:cNvCxnSpPr>
          <p:nvPr/>
        </p:nvCxnSpPr>
        <p:spPr>
          <a:xfrm>
            <a:off x="9856600" y="4735818"/>
            <a:ext cx="814964" cy="86669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05738A-6639-434A-BA13-67C0F2115F5A}"/>
              </a:ext>
            </a:extLst>
          </p:cNvPr>
          <p:cNvCxnSpPr>
            <a:stCxn id="179" idx="3"/>
            <a:endCxn id="93" idx="2"/>
          </p:cNvCxnSpPr>
          <p:nvPr/>
        </p:nvCxnSpPr>
        <p:spPr>
          <a:xfrm>
            <a:off x="9856600" y="4735818"/>
            <a:ext cx="805671" cy="121149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51D5FE9E-547E-451A-B1B0-E1354BD7B76D}"/>
              </a:ext>
            </a:extLst>
          </p:cNvPr>
          <p:cNvSpPr/>
          <p:nvPr/>
        </p:nvSpPr>
        <p:spPr>
          <a:xfrm>
            <a:off x="2395910" y="4103721"/>
            <a:ext cx="1044591" cy="349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800"/>
          </a:p>
        </p:txBody>
      </p:sp>
      <p:pic>
        <p:nvPicPr>
          <p:cNvPr id="33" name="Graphic 32" descr="Irritant">
            <a:extLst>
              <a:ext uri="{FF2B5EF4-FFF2-40B4-BE49-F238E27FC236}">
                <a16:creationId xmlns:a16="http://schemas.microsoft.com/office/drawing/2014/main" id="{44056E75-BAA5-4C37-904D-AECE5AD1D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8874" y="4002270"/>
            <a:ext cx="549851" cy="549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12FC9C-205A-4552-AED7-231DA70EB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0" y="2580573"/>
            <a:ext cx="11607800" cy="25573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2A6C89-0DB0-4BD9-85D1-ECE6641B0214}"/>
              </a:ext>
            </a:extLst>
          </p:cNvPr>
          <p:cNvSpPr/>
          <p:nvPr/>
        </p:nvSpPr>
        <p:spPr>
          <a:xfrm>
            <a:off x="2159000" y="3856548"/>
            <a:ext cx="6648999" cy="20450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6526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120" grpId="0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3D8D7-7A92-4309-9910-A04046AC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256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ER DIAGRAM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</a:br>
            <a:endParaRPr lang="en-US" sz="16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236A-527E-4BAC-851A-ED8B403F8828}"/>
              </a:ext>
            </a:extLst>
          </p:cNvPr>
          <p:cNvCxnSpPr>
            <a:cxnSpLocks/>
          </p:cNvCxnSpPr>
          <p:nvPr/>
        </p:nvCxnSpPr>
        <p:spPr>
          <a:xfrm>
            <a:off x="3744686" y="1235662"/>
            <a:ext cx="46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B24F7A-F76A-48E3-B34C-34C8DD0F21D5}"/>
              </a:ext>
            </a:extLst>
          </p:cNvPr>
          <p:cNvSpPr txBox="1"/>
          <p:nvPr/>
        </p:nvSpPr>
        <p:spPr>
          <a:xfrm>
            <a:off x="4425043" y="1235663"/>
            <a:ext cx="334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Movie Industry | An Overview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8" name="Flowchart: Process 157">
            <a:extLst>
              <a:ext uri="{FF2B5EF4-FFF2-40B4-BE49-F238E27FC236}">
                <a16:creationId xmlns:a16="http://schemas.microsoft.com/office/drawing/2014/main" id="{C676DC7C-DE0D-4000-95AD-C1BB9840A764}"/>
              </a:ext>
            </a:extLst>
          </p:cNvPr>
          <p:cNvSpPr/>
          <p:nvPr/>
        </p:nvSpPr>
        <p:spPr>
          <a:xfrm>
            <a:off x="8954048" y="2979694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RATINGS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0C710FB-79BF-4EDC-BD92-F945E429F1CC}"/>
              </a:ext>
            </a:extLst>
          </p:cNvPr>
          <p:cNvSpPr/>
          <p:nvPr/>
        </p:nvSpPr>
        <p:spPr>
          <a:xfrm>
            <a:off x="3630031" y="604163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belongs to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collection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21652DDC-08E9-4349-BA96-12A0F3912181}"/>
              </a:ext>
            </a:extLst>
          </p:cNvPr>
          <p:cNvSpPr/>
          <p:nvPr/>
        </p:nvSpPr>
        <p:spPr>
          <a:xfrm>
            <a:off x="6090356" y="6041560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original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language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1A54B1D2-D6FB-4EF5-960A-897BF8DEE211}"/>
              </a:ext>
            </a:extLst>
          </p:cNvPr>
          <p:cNvSpPr/>
          <p:nvPr/>
        </p:nvSpPr>
        <p:spPr>
          <a:xfrm>
            <a:off x="5489574" y="6296917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title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EBD31E60-3B81-4D4B-AF70-A0425AD1123F}"/>
              </a:ext>
            </a:extLst>
          </p:cNvPr>
          <p:cNvSpPr/>
          <p:nvPr/>
        </p:nvSpPr>
        <p:spPr>
          <a:xfrm>
            <a:off x="6677289" y="569279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status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46CEEA34-A5A9-47D1-8CCD-07768474CF60}"/>
              </a:ext>
            </a:extLst>
          </p:cNvPr>
          <p:cNvSpPr/>
          <p:nvPr/>
        </p:nvSpPr>
        <p:spPr>
          <a:xfrm>
            <a:off x="7065520" y="529003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adult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9BB3A1DD-EE70-4E36-BB20-F896365DD852}"/>
              </a:ext>
            </a:extLst>
          </p:cNvPr>
          <p:cNvSpPr/>
          <p:nvPr/>
        </p:nvSpPr>
        <p:spPr>
          <a:xfrm>
            <a:off x="4887252" y="604241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u="sng" dirty="0">
                <a:solidFill>
                  <a:schemeClr val="tx1"/>
                </a:solidFill>
              </a:rPr>
              <a:t>id</a:t>
            </a:r>
            <a:endParaRPr lang="en-SG" sz="800" b="1" u="sng" dirty="0">
              <a:solidFill>
                <a:schemeClr val="tx1"/>
              </a:solidFill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E75CB6A5-6925-45F9-88CA-B61A9B2AFFDB}"/>
              </a:ext>
            </a:extLst>
          </p:cNvPr>
          <p:cNvSpPr/>
          <p:nvPr/>
        </p:nvSpPr>
        <p:spPr>
          <a:xfrm>
            <a:off x="4254198" y="630818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imdb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358E7A12-5C71-4F33-9F0C-DD62CB2B2AE3}"/>
              </a:ext>
            </a:extLst>
          </p:cNvPr>
          <p:cNvSpPr/>
          <p:nvPr/>
        </p:nvSpPr>
        <p:spPr>
          <a:xfrm>
            <a:off x="3186976" y="526851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runtime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FF9E1972-76BB-46E6-966B-CFD0135AE55F}"/>
              </a:ext>
            </a:extLst>
          </p:cNvPr>
          <p:cNvSpPr/>
          <p:nvPr/>
        </p:nvSpPr>
        <p:spPr>
          <a:xfrm>
            <a:off x="3418347" y="5643843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released date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5D5D75B-F868-434A-8619-0EAA9FBB047F}"/>
              </a:ext>
            </a:extLst>
          </p:cNvPr>
          <p:cNvSpPr/>
          <p:nvPr/>
        </p:nvSpPr>
        <p:spPr>
          <a:xfrm>
            <a:off x="2898436" y="491151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budget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C499364-0AF6-4CB9-B5A5-654B39FA79C7}"/>
              </a:ext>
            </a:extLst>
          </p:cNvPr>
          <p:cNvSpPr/>
          <p:nvPr/>
        </p:nvSpPr>
        <p:spPr>
          <a:xfrm>
            <a:off x="2654011" y="455212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revenue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E2C3E98B-3ADE-40F0-AD2A-F87CE51E4C76}"/>
              </a:ext>
            </a:extLst>
          </p:cNvPr>
          <p:cNvSpPr/>
          <p:nvPr/>
        </p:nvSpPr>
        <p:spPr>
          <a:xfrm>
            <a:off x="4254198" y="2141354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homepage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E83F2D57-3192-4572-92FA-8BAEBE9FE2E9}"/>
              </a:ext>
            </a:extLst>
          </p:cNvPr>
          <p:cNvSpPr/>
          <p:nvPr/>
        </p:nvSpPr>
        <p:spPr>
          <a:xfrm>
            <a:off x="4883828" y="239135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poster path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6308F3D2-7E08-448A-A602-503CDAED2B85}"/>
              </a:ext>
            </a:extLst>
          </p:cNvPr>
          <p:cNvSpPr/>
          <p:nvPr/>
        </p:nvSpPr>
        <p:spPr>
          <a:xfrm>
            <a:off x="3648452" y="239425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popularity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58A70F48-86D6-4B22-AC15-C985A94577CF}"/>
              </a:ext>
            </a:extLst>
          </p:cNvPr>
          <p:cNvSpPr/>
          <p:nvPr/>
        </p:nvSpPr>
        <p:spPr>
          <a:xfrm>
            <a:off x="3186976" y="306876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vote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16535259-41B3-466D-89A3-EEA83904D92E}"/>
              </a:ext>
            </a:extLst>
          </p:cNvPr>
          <p:cNvSpPr/>
          <p:nvPr/>
        </p:nvSpPr>
        <p:spPr>
          <a:xfrm>
            <a:off x="3418347" y="273551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vote count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4B066ADB-B496-4D3C-9F71-7158D114D2B2}"/>
              </a:ext>
            </a:extLst>
          </p:cNvPr>
          <p:cNvSpPr/>
          <p:nvPr/>
        </p:nvSpPr>
        <p:spPr>
          <a:xfrm>
            <a:off x="5489574" y="212559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video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6829F365-A2AB-4148-B90F-B925EBB9F51C}"/>
              </a:ext>
            </a:extLst>
          </p:cNvPr>
          <p:cNvSpPr/>
          <p:nvPr/>
        </p:nvSpPr>
        <p:spPr>
          <a:xfrm>
            <a:off x="6095320" y="239780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original title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C108A6FC-1768-4A9C-86AD-023D0C65A1F8}"/>
              </a:ext>
            </a:extLst>
          </p:cNvPr>
          <p:cNvSpPr/>
          <p:nvPr/>
        </p:nvSpPr>
        <p:spPr>
          <a:xfrm>
            <a:off x="2659336" y="375729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company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19A0A97E-2F5C-4E99-9F5B-6F382F3A4066}"/>
              </a:ext>
            </a:extLst>
          </p:cNvPr>
          <p:cNvSpPr/>
          <p:nvPr/>
        </p:nvSpPr>
        <p:spPr>
          <a:xfrm>
            <a:off x="2898436" y="3398034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production country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79" name="Flowchart: Process 178">
            <a:extLst>
              <a:ext uri="{FF2B5EF4-FFF2-40B4-BE49-F238E27FC236}">
                <a16:creationId xmlns:a16="http://schemas.microsoft.com/office/drawing/2014/main" id="{8B0D3706-CF9F-4B94-AAC1-0EF863036A25}"/>
              </a:ext>
            </a:extLst>
          </p:cNvPr>
          <p:cNvSpPr/>
          <p:nvPr/>
        </p:nvSpPr>
        <p:spPr>
          <a:xfrm>
            <a:off x="8933648" y="4565201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CREDITS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80" name="Flowchart: Process 179">
            <a:extLst>
              <a:ext uri="{FF2B5EF4-FFF2-40B4-BE49-F238E27FC236}">
                <a16:creationId xmlns:a16="http://schemas.microsoft.com/office/drawing/2014/main" id="{66E539EE-793F-410A-A9E1-06BF1D43A22A}"/>
              </a:ext>
            </a:extLst>
          </p:cNvPr>
          <p:cNvSpPr/>
          <p:nvPr/>
        </p:nvSpPr>
        <p:spPr>
          <a:xfrm>
            <a:off x="4883828" y="4112983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MOVIE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D4ABA1B0-6930-455E-B01D-723C74CBBDC8}"/>
              </a:ext>
            </a:extLst>
          </p:cNvPr>
          <p:cNvSpPr/>
          <p:nvPr/>
        </p:nvSpPr>
        <p:spPr>
          <a:xfrm>
            <a:off x="8142603" y="228630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user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33769FB0-978A-438B-ABA9-335E4123D9AE}"/>
              </a:ext>
            </a:extLst>
          </p:cNvPr>
          <p:cNvSpPr/>
          <p:nvPr/>
        </p:nvSpPr>
        <p:spPr>
          <a:xfrm>
            <a:off x="8954048" y="204656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movie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B847C500-05A4-442C-A084-EDF3484108BA}"/>
              </a:ext>
            </a:extLst>
          </p:cNvPr>
          <p:cNvSpPr/>
          <p:nvPr/>
        </p:nvSpPr>
        <p:spPr>
          <a:xfrm>
            <a:off x="9765493" y="228325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rating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FB09C4D5-3679-49E4-8566-5CCCE024E0B0}"/>
              </a:ext>
            </a:extLst>
          </p:cNvPr>
          <p:cNvSpPr/>
          <p:nvPr/>
        </p:nvSpPr>
        <p:spPr>
          <a:xfrm>
            <a:off x="10252073" y="2650653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timestamp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5" name="Flowchart: Decision 184">
            <a:extLst>
              <a:ext uri="{FF2B5EF4-FFF2-40B4-BE49-F238E27FC236}">
                <a16:creationId xmlns:a16="http://schemas.microsoft.com/office/drawing/2014/main" id="{C227A8DC-52E7-4C19-AA83-E019636ACF51}"/>
              </a:ext>
            </a:extLst>
          </p:cNvPr>
          <p:cNvSpPr/>
          <p:nvPr/>
        </p:nvSpPr>
        <p:spPr>
          <a:xfrm>
            <a:off x="6980236" y="4545346"/>
            <a:ext cx="1090125" cy="400764"/>
          </a:xfrm>
          <a:prstGeom prst="flowChartDecision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credited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to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CAF2EF16-F957-4C41-906F-A0C5A22BF505}"/>
              </a:ext>
            </a:extLst>
          </p:cNvPr>
          <p:cNvSpPr/>
          <p:nvPr/>
        </p:nvSpPr>
        <p:spPr>
          <a:xfrm>
            <a:off x="10671564" y="3022240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u="sng" dirty="0">
                <a:solidFill>
                  <a:schemeClr val="tx1"/>
                </a:solidFill>
              </a:rPr>
              <a:t>id</a:t>
            </a:r>
            <a:endParaRPr lang="en-SG" sz="800" b="1" u="sng" dirty="0">
              <a:solidFill>
                <a:schemeClr val="tx1"/>
              </a:solidFill>
            </a:endParaRP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616126DF-530F-436B-B068-06C7A546CAE4}"/>
              </a:ext>
            </a:extLst>
          </p:cNvPr>
          <p:cNvCxnSpPr>
            <a:stCxn id="180" idx="0"/>
            <a:endCxn id="171" idx="4"/>
          </p:cNvCxnSpPr>
          <p:nvPr/>
        </p:nvCxnSpPr>
        <p:spPr>
          <a:xfrm flipV="1">
            <a:off x="5345304" y="2646713"/>
            <a:ext cx="0" cy="14662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66C248AE-0302-4042-A16E-2B08E0B45773}"/>
              </a:ext>
            </a:extLst>
          </p:cNvPr>
          <p:cNvCxnSpPr>
            <a:stCxn id="180" idx="2"/>
            <a:endCxn id="164" idx="0"/>
          </p:cNvCxnSpPr>
          <p:nvPr/>
        </p:nvCxnSpPr>
        <p:spPr>
          <a:xfrm>
            <a:off x="5345304" y="4454216"/>
            <a:ext cx="3424" cy="158820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B3B550D5-3E5C-4D1F-91BE-54FC0A06F961}"/>
              </a:ext>
            </a:extLst>
          </p:cNvPr>
          <p:cNvCxnSpPr>
            <a:cxnSpLocks/>
            <a:stCxn id="180" idx="3"/>
            <a:endCxn id="185" idx="1"/>
          </p:cNvCxnSpPr>
          <p:nvPr/>
        </p:nvCxnSpPr>
        <p:spPr>
          <a:xfrm>
            <a:off x="5806780" y="4283600"/>
            <a:ext cx="1173456" cy="46212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C04597B6-7685-468F-B33B-649049BDFEDC}"/>
              </a:ext>
            </a:extLst>
          </p:cNvPr>
          <p:cNvCxnSpPr>
            <a:stCxn id="185" idx="3"/>
            <a:endCxn id="179" idx="1"/>
          </p:cNvCxnSpPr>
          <p:nvPr/>
        </p:nvCxnSpPr>
        <p:spPr>
          <a:xfrm flipV="1">
            <a:off x="8070361" y="4735818"/>
            <a:ext cx="863287" cy="991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18BE7472-4F71-4249-8AF0-837A2D95D60F}"/>
              </a:ext>
            </a:extLst>
          </p:cNvPr>
          <p:cNvCxnSpPr>
            <a:stCxn id="180" idx="0"/>
            <a:endCxn id="175" idx="4"/>
          </p:cNvCxnSpPr>
          <p:nvPr/>
        </p:nvCxnSpPr>
        <p:spPr>
          <a:xfrm flipV="1">
            <a:off x="5345304" y="2380949"/>
            <a:ext cx="605746" cy="17320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6C1E99DB-1099-4016-89D0-C4FCC605F992}"/>
              </a:ext>
            </a:extLst>
          </p:cNvPr>
          <p:cNvCxnSpPr>
            <a:cxnSpLocks/>
            <a:stCxn id="180" idx="0"/>
            <a:endCxn id="176" idx="4"/>
          </p:cNvCxnSpPr>
          <p:nvPr/>
        </p:nvCxnSpPr>
        <p:spPr>
          <a:xfrm flipV="1">
            <a:off x="5345304" y="2653159"/>
            <a:ext cx="1211492" cy="145982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4430DB40-8575-4766-8414-7CEE3C29CD8F}"/>
              </a:ext>
            </a:extLst>
          </p:cNvPr>
          <p:cNvCxnSpPr>
            <a:stCxn id="180" idx="0"/>
            <a:endCxn id="170" idx="4"/>
          </p:cNvCxnSpPr>
          <p:nvPr/>
        </p:nvCxnSpPr>
        <p:spPr>
          <a:xfrm flipH="1" flipV="1">
            <a:off x="4715674" y="2396711"/>
            <a:ext cx="629630" cy="171627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2D4EF37E-8300-4FFF-80C7-D0AC1CFC4801}"/>
              </a:ext>
            </a:extLst>
          </p:cNvPr>
          <p:cNvCxnSpPr>
            <a:stCxn id="180" idx="0"/>
            <a:endCxn id="172" idx="5"/>
          </p:cNvCxnSpPr>
          <p:nvPr/>
        </p:nvCxnSpPr>
        <p:spPr>
          <a:xfrm flipH="1" flipV="1">
            <a:off x="4436241" y="2612213"/>
            <a:ext cx="909063" cy="15007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42228103-4A1A-419C-9F1E-216776C3343B}"/>
              </a:ext>
            </a:extLst>
          </p:cNvPr>
          <p:cNvCxnSpPr>
            <a:stCxn id="180" idx="0"/>
            <a:endCxn id="174" idx="5"/>
          </p:cNvCxnSpPr>
          <p:nvPr/>
        </p:nvCxnSpPr>
        <p:spPr>
          <a:xfrm flipH="1" flipV="1">
            <a:off x="4206136" y="2953472"/>
            <a:ext cx="1139168" cy="11595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94BBC7C2-6466-453D-8250-D6C49CC06B16}"/>
              </a:ext>
            </a:extLst>
          </p:cNvPr>
          <p:cNvCxnSpPr>
            <a:cxnSpLocks/>
            <a:stCxn id="180" idx="0"/>
            <a:endCxn id="173" idx="5"/>
          </p:cNvCxnSpPr>
          <p:nvPr/>
        </p:nvCxnSpPr>
        <p:spPr>
          <a:xfrm flipH="1" flipV="1">
            <a:off x="3974765" y="3286727"/>
            <a:ext cx="1370539" cy="82625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C6DABB4E-51B0-49D9-9ADC-F9C0E59D6DA0}"/>
              </a:ext>
            </a:extLst>
          </p:cNvPr>
          <p:cNvCxnSpPr>
            <a:cxnSpLocks/>
            <a:stCxn id="180" idx="0"/>
            <a:endCxn id="178" idx="5"/>
          </p:cNvCxnSpPr>
          <p:nvPr/>
        </p:nvCxnSpPr>
        <p:spPr>
          <a:xfrm flipH="1" flipV="1">
            <a:off x="3686225" y="3615995"/>
            <a:ext cx="1659079" cy="4969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531DF6E3-5D6F-48B7-B087-9853075F6A2F}"/>
              </a:ext>
            </a:extLst>
          </p:cNvPr>
          <p:cNvCxnSpPr>
            <a:cxnSpLocks/>
            <a:stCxn id="180" idx="1"/>
            <a:endCxn id="177" idx="6"/>
          </p:cNvCxnSpPr>
          <p:nvPr/>
        </p:nvCxnSpPr>
        <p:spPr>
          <a:xfrm flipH="1" flipV="1">
            <a:off x="3582288" y="3884970"/>
            <a:ext cx="1301540" cy="39863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61DBB21E-7782-41B5-9CB5-716A771ED13D}"/>
              </a:ext>
            </a:extLst>
          </p:cNvPr>
          <p:cNvCxnSpPr>
            <a:cxnSpLocks/>
            <a:stCxn id="180" idx="1"/>
            <a:endCxn id="169" idx="6"/>
          </p:cNvCxnSpPr>
          <p:nvPr/>
        </p:nvCxnSpPr>
        <p:spPr>
          <a:xfrm flipH="1">
            <a:off x="3576963" y="4283600"/>
            <a:ext cx="1306865" cy="3962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BC6B08D-A9CD-463A-809C-7267C49AB011}"/>
              </a:ext>
            </a:extLst>
          </p:cNvPr>
          <p:cNvCxnSpPr>
            <a:cxnSpLocks/>
            <a:stCxn id="180" idx="1"/>
            <a:endCxn id="168" idx="6"/>
          </p:cNvCxnSpPr>
          <p:nvPr/>
        </p:nvCxnSpPr>
        <p:spPr>
          <a:xfrm flipH="1">
            <a:off x="3821388" y="4283600"/>
            <a:ext cx="1062440" cy="75559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7C5AB11E-5DB0-4FDA-ABE2-7545A41F7C2A}"/>
              </a:ext>
            </a:extLst>
          </p:cNvPr>
          <p:cNvCxnSpPr>
            <a:cxnSpLocks/>
            <a:stCxn id="180" idx="1"/>
            <a:endCxn id="166" idx="6"/>
          </p:cNvCxnSpPr>
          <p:nvPr/>
        </p:nvCxnSpPr>
        <p:spPr>
          <a:xfrm flipH="1">
            <a:off x="4109928" y="4283600"/>
            <a:ext cx="773900" cy="11125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6B1D67EB-E9C1-4473-9DE4-64CD2FB6F4B5}"/>
              </a:ext>
            </a:extLst>
          </p:cNvPr>
          <p:cNvCxnSpPr>
            <a:cxnSpLocks/>
            <a:stCxn id="180" idx="1"/>
            <a:endCxn id="167" idx="6"/>
          </p:cNvCxnSpPr>
          <p:nvPr/>
        </p:nvCxnSpPr>
        <p:spPr>
          <a:xfrm flipH="1">
            <a:off x="4341299" y="4283600"/>
            <a:ext cx="542529" cy="148792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53D1F3A3-E62A-466A-A134-89B3F5383EF7}"/>
              </a:ext>
            </a:extLst>
          </p:cNvPr>
          <p:cNvCxnSpPr>
            <a:cxnSpLocks/>
            <a:stCxn id="180" idx="2"/>
            <a:endCxn id="159" idx="7"/>
          </p:cNvCxnSpPr>
          <p:nvPr/>
        </p:nvCxnSpPr>
        <p:spPr>
          <a:xfrm flipH="1">
            <a:off x="4417820" y="4454216"/>
            <a:ext cx="927484" cy="162481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22549D55-84F2-4191-AA68-9BA4D5872FCA}"/>
              </a:ext>
            </a:extLst>
          </p:cNvPr>
          <p:cNvCxnSpPr>
            <a:stCxn id="180" idx="2"/>
            <a:endCxn id="165" idx="0"/>
          </p:cNvCxnSpPr>
          <p:nvPr/>
        </p:nvCxnSpPr>
        <p:spPr>
          <a:xfrm flipH="1">
            <a:off x="4715674" y="4454216"/>
            <a:ext cx="629630" cy="185396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F572D208-17FC-47E1-9B35-D269ACD923FF}"/>
              </a:ext>
            </a:extLst>
          </p:cNvPr>
          <p:cNvCxnSpPr>
            <a:stCxn id="180" idx="2"/>
            <a:endCxn id="161" idx="0"/>
          </p:cNvCxnSpPr>
          <p:nvPr/>
        </p:nvCxnSpPr>
        <p:spPr>
          <a:xfrm>
            <a:off x="5345304" y="4454216"/>
            <a:ext cx="605746" cy="184270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097C3DA3-9264-417A-A6B4-039CC4397C18}"/>
              </a:ext>
            </a:extLst>
          </p:cNvPr>
          <p:cNvCxnSpPr>
            <a:stCxn id="180" idx="2"/>
            <a:endCxn id="160" idx="0"/>
          </p:cNvCxnSpPr>
          <p:nvPr/>
        </p:nvCxnSpPr>
        <p:spPr>
          <a:xfrm>
            <a:off x="5345304" y="4454216"/>
            <a:ext cx="1206528" cy="15873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3BCDC43-87B7-425A-BEB6-6C69DAB60455}"/>
              </a:ext>
            </a:extLst>
          </p:cNvPr>
          <p:cNvCxnSpPr>
            <a:stCxn id="180" idx="2"/>
            <a:endCxn id="162" idx="1"/>
          </p:cNvCxnSpPr>
          <p:nvPr/>
        </p:nvCxnSpPr>
        <p:spPr>
          <a:xfrm>
            <a:off x="5345304" y="4454216"/>
            <a:ext cx="1467148" cy="12759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FA6A09C4-0DEF-4E57-BBE9-FD91B8C5C961}"/>
              </a:ext>
            </a:extLst>
          </p:cNvPr>
          <p:cNvCxnSpPr>
            <a:cxnSpLocks/>
            <a:stCxn id="180" idx="2"/>
          </p:cNvCxnSpPr>
          <p:nvPr/>
        </p:nvCxnSpPr>
        <p:spPr>
          <a:xfrm>
            <a:off x="5345304" y="4454216"/>
            <a:ext cx="1703055" cy="93904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90A15E26-8606-4A3D-816D-B14136244412}"/>
              </a:ext>
            </a:extLst>
          </p:cNvPr>
          <p:cNvCxnSpPr>
            <a:stCxn id="158" idx="0"/>
            <a:endCxn id="182" idx="4"/>
          </p:cNvCxnSpPr>
          <p:nvPr/>
        </p:nvCxnSpPr>
        <p:spPr>
          <a:xfrm flipV="1">
            <a:off x="9415524" y="2301923"/>
            <a:ext cx="0" cy="67777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BDA66A48-811E-434A-9D44-4947E25E6B60}"/>
              </a:ext>
            </a:extLst>
          </p:cNvPr>
          <p:cNvCxnSpPr>
            <a:stCxn id="158" idx="0"/>
            <a:endCxn id="181" idx="4"/>
          </p:cNvCxnSpPr>
          <p:nvPr/>
        </p:nvCxnSpPr>
        <p:spPr>
          <a:xfrm flipH="1" flipV="1">
            <a:off x="8604079" y="2541666"/>
            <a:ext cx="811445" cy="43802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62716153-2362-4D54-8CEF-A8C2543C9C58}"/>
              </a:ext>
            </a:extLst>
          </p:cNvPr>
          <p:cNvCxnSpPr>
            <a:stCxn id="158" idx="0"/>
            <a:endCxn id="183" idx="4"/>
          </p:cNvCxnSpPr>
          <p:nvPr/>
        </p:nvCxnSpPr>
        <p:spPr>
          <a:xfrm flipV="1">
            <a:off x="9415524" y="2538616"/>
            <a:ext cx="811445" cy="44107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99F71A03-CFE1-420A-8C3A-EA99618EA8AB}"/>
              </a:ext>
            </a:extLst>
          </p:cNvPr>
          <p:cNvCxnSpPr>
            <a:stCxn id="158" idx="3"/>
            <a:endCxn id="184" idx="3"/>
          </p:cNvCxnSpPr>
          <p:nvPr/>
        </p:nvCxnSpPr>
        <p:spPr>
          <a:xfrm flipV="1">
            <a:off x="9877000" y="2868614"/>
            <a:ext cx="510236" cy="2816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EB78EBF3-4C7E-45DE-A543-D52C41B1F959}"/>
              </a:ext>
            </a:extLst>
          </p:cNvPr>
          <p:cNvCxnSpPr>
            <a:stCxn id="158" idx="3"/>
            <a:endCxn id="186" idx="2"/>
          </p:cNvCxnSpPr>
          <p:nvPr/>
        </p:nvCxnSpPr>
        <p:spPr>
          <a:xfrm flipV="1">
            <a:off x="9877000" y="3149919"/>
            <a:ext cx="794564" cy="39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>
            <a:extLst>
              <a:ext uri="{FF2B5EF4-FFF2-40B4-BE49-F238E27FC236}">
                <a16:creationId xmlns:a16="http://schemas.microsoft.com/office/drawing/2014/main" id="{4199BDA7-182C-4555-9FB4-761E9A2BB832}"/>
              </a:ext>
            </a:extLst>
          </p:cNvPr>
          <p:cNvSpPr txBox="1"/>
          <p:nvPr/>
        </p:nvSpPr>
        <p:spPr>
          <a:xfrm>
            <a:off x="8368354" y="4565201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  <a:endParaRPr lang="en-SG" sz="800" dirty="0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E31B5DB5-C57D-4358-ACCE-7B10AD6A1BF2}"/>
              </a:ext>
            </a:extLst>
          </p:cNvPr>
          <p:cNvSpPr txBox="1"/>
          <p:nvPr/>
        </p:nvSpPr>
        <p:spPr>
          <a:xfrm>
            <a:off x="6372807" y="4354883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  <a:endParaRPr lang="en-SG" sz="800" dirty="0"/>
          </a:p>
        </p:txBody>
      </p:sp>
      <p:sp>
        <p:nvSpPr>
          <p:cNvPr id="393" name="Flowchart: Process 392">
            <a:extLst>
              <a:ext uri="{FF2B5EF4-FFF2-40B4-BE49-F238E27FC236}">
                <a16:creationId xmlns:a16="http://schemas.microsoft.com/office/drawing/2014/main" id="{CE030054-828E-49E5-B919-8144F36A7056}"/>
              </a:ext>
            </a:extLst>
          </p:cNvPr>
          <p:cNvSpPr/>
          <p:nvPr/>
        </p:nvSpPr>
        <p:spPr>
          <a:xfrm>
            <a:off x="7051614" y="2984199"/>
            <a:ext cx="922952" cy="341233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LINKS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1970A055-3DEC-4864-AB1B-7EE676AF5955}"/>
              </a:ext>
            </a:extLst>
          </p:cNvPr>
          <p:cNvSpPr/>
          <p:nvPr/>
        </p:nvSpPr>
        <p:spPr>
          <a:xfrm>
            <a:off x="6465368" y="376073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movie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459EF1CB-F90D-40CC-A4D9-BB3AF7409892}"/>
              </a:ext>
            </a:extLst>
          </p:cNvPr>
          <p:cNvSpPr/>
          <p:nvPr/>
        </p:nvSpPr>
        <p:spPr>
          <a:xfrm>
            <a:off x="7057922" y="4086508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imdb id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DA3E35B1-C9E1-4C60-9F12-6AF93D15E1DF}"/>
              </a:ext>
            </a:extLst>
          </p:cNvPr>
          <p:cNvSpPr/>
          <p:nvPr/>
        </p:nvSpPr>
        <p:spPr>
          <a:xfrm>
            <a:off x="7630992" y="375752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tmdb id</a:t>
            </a:r>
            <a:endParaRPr lang="en-SG" sz="800" dirty="0">
              <a:solidFill>
                <a:schemeClr val="tx1"/>
              </a:solidFill>
            </a:endParaRPr>
          </a:p>
        </p:txBody>
      </p: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149ABCA8-EA5C-4594-A445-2F3EC8E4A05A}"/>
              </a:ext>
            </a:extLst>
          </p:cNvPr>
          <p:cNvCxnSpPr>
            <a:cxnSpLocks/>
            <a:stCxn id="393" idx="2"/>
            <a:endCxn id="394" idx="0"/>
          </p:cNvCxnSpPr>
          <p:nvPr/>
        </p:nvCxnSpPr>
        <p:spPr>
          <a:xfrm flipH="1">
            <a:off x="6926844" y="3325432"/>
            <a:ext cx="586246" cy="43530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BC6E9299-2D85-46DB-9558-F487AE48FB63}"/>
              </a:ext>
            </a:extLst>
          </p:cNvPr>
          <p:cNvCxnSpPr>
            <a:cxnSpLocks/>
            <a:stCxn id="393" idx="2"/>
            <a:endCxn id="395" idx="0"/>
          </p:cNvCxnSpPr>
          <p:nvPr/>
        </p:nvCxnSpPr>
        <p:spPr>
          <a:xfrm>
            <a:off x="7513090" y="3325432"/>
            <a:ext cx="6308" cy="76107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C1060846-E830-4356-B6D1-F554C39EB24D}"/>
              </a:ext>
            </a:extLst>
          </p:cNvPr>
          <p:cNvCxnSpPr>
            <a:cxnSpLocks/>
            <a:stCxn id="393" idx="2"/>
            <a:endCxn id="396" idx="0"/>
          </p:cNvCxnSpPr>
          <p:nvPr/>
        </p:nvCxnSpPr>
        <p:spPr>
          <a:xfrm>
            <a:off x="7513090" y="3325432"/>
            <a:ext cx="579378" cy="43209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EF2BBA-ABB3-4C76-BEED-BC496D6B5933}"/>
              </a:ext>
            </a:extLst>
          </p:cNvPr>
          <p:cNvCxnSpPr>
            <a:stCxn id="393" idx="1"/>
            <a:endCxn id="180" idx="3"/>
          </p:cNvCxnSpPr>
          <p:nvPr/>
        </p:nvCxnSpPr>
        <p:spPr>
          <a:xfrm flipH="1">
            <a:off x="5806780" y="3154816"/>
            <a:ext cx="1244834" cy="112878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89E3C-7E7C-4FA8-A065-0D16BFD2EFEB}"/>
              </a:ext>
            </a:extLst>
          </p:cNvPr>
          <p:cNvCxnSpPr>
            <a:stCxn id="393" idx="3"/>
            <a:endCxn id="158" idx="1"/>
          </p:cNvCxnSpPr>
          <p:nvPr/>
        </p:nvCxnSpPr>
        <p:spPr>
          <a:xfrm flipV="1">
            <a:off x="7974566" y="3150311"/>
            <a:ext cx="979482" cy="45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3C2C611-5876-4F16-8FD7-093CB31C2BA8}"/>
              </a:ext>
            </a:extLst>
          </p:cNvPr>
          <p:cNvSpPr txBox="1"/>
          <p:nvPr/>
        </p:nvSpPr>
        <p:spPr>
          <a:xfrm>
            <a:off x="6240952" y="3535326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  <a:endParaRPr lang="en-SG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09232-45C8-4212-BFEB-BE418D1A96F6}"/>
              </a:ext>
            </a:extLst>
          </p:cNvPr>
          <p:cNvSpPr txBox="1"/>
          <p:nvPr/>
        </p:nvSpPr>
        <p:spPr>
          <a:xfrm>
            <a:off x="8354136" y="2954722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</a:t>
            </a:r>
            <a:endParaRPr lang="en-SG" sz="8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266A123-6F91-47D6-8A29-3FA40A47DB63}"/>
              </a:ext>
            </a:extLst>
          </p:cNvPr>
          <p:cNvSpPr/>
          <p:nvPr/>
        </p:nvSpPr>
        <p:spPr>
          <a:xfrm>
            <a:off x="10663726" y="3472315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u="sng" dirty="0">
                <a:solidFill>
                  <a:schemeClr val="tx1"/>
                </a:solidFill>
              </a:rPr>
              <a:t>id</a:t>
            </a:r>
            <a:endParaRPr lang="en-SG" sz="800" u="sng" dirty="0">
              <a:solidFill>
                <a:schemeClr val="tx1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5C9723C-F169-4B11-BA9B-5CB039548495}"/>
              </a:ext>
            </a:extLst>
          </p:cNvPr>
          <p:cNvSpPr/>
          <p:nvPr/>
        </p:nvSpPr>
        <p:spPr>
          <a:xfrm>
            <a:off x="10671564" y="378941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director name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18F3A3F-0209-4035-966C-18C4808F678C}"/>
              </a:ext>
            </a:extLst>
          </p:cNvPr>
          <p:cNvSpPr/>
          <p:nvPr/>
        </p:nvSpPr>
        <p:spPr>
          <a:xfrm>
            <a:off x="10663726" y="4120741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cluster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805AEE3-25DC-40E6-ADD7-7E693B341882}"/>
              </a:ext>
            </a:extLst>
          </p:cNvPr>
          <p:cNvSpPr/>
          <p:nvPr/>
        </p:nvSpPr>
        <p:spPr>
          <a:xfrm>
            <a:off x="10671564" y="446453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1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33AA6A6-35B2-41C2-B632-94E2436289A8}"/>
              </a:ext>
            </a:extLst>
          </p:cNvPr>
          <p:cNvSpPr/>
          <p:nvPr/>
        </p:nvSpPr>
        <p:spPr>
          <a:xfrm>
            <a:off x="10662271" y="4792919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2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ADA8F93-2583-414A-A0BD-C0A5A49195E3}"/>
              </a:ext>
            </a:extLst>
          </p:cNvPr>
          <p:cNvSpPr/>
          <p:nvPr/>
        </p:nvSpPr>
        <p:spPr>
          <a:xfrm>
            <a:off x="10662271" y="5130032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3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F9575A9-3867-4947-9BA8-22E837B5CB77}"/>
              </a:ext>
            </a:extLst>
          </p:cNvPr>
          <p:cNvSpPr/>
          <p:nvPr/>
        </p:nvSpPr>
        <p:spPr>
          <a:xfrm>
            <a:off x="10671564" y="5474834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4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A9CD12A-ED2B-49C6-A693-52A63FF28013}"/>
              </a:ext>
            </a:extLst>
          </p:cNvPr>
          <p:cNvSpPr/>
          <p:nvPr/>
        </p:nvSpPr>
        <p:spPr>
          <a:xfrm>
            <a:off x="10662271" y="5819636"/>
            <a:ext cx="922952" cy="255357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cast 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320264-9976-47AC-9622-BA437D91046D}"/>
              </a:ext>
            </a:extLst>
          </p:cNvPr>
          <p:cNvCxnSpPr>
            <a:stCxn id="179" idx="3"/>
            <a:endCxn id="86" idx="2"/>
          </p:cNvCxnSpPr>
          <p:nvPr/>
        </p:nvCxnSpPr>
        <p:spPr>
          <a:xfrm flipV="1">
            <a:off x="9856600" y="3599994"/>
            <a:ext cx="807126" cy="11358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1B24FD-198E-4A04-B124-A96599EF3C85}"/>
              </a:ext>
            </a:extLst>
          </p:cNvPr>
          <p:cNvCxnSpPr>
            <a:stCxn id="179" idx="3"/>
            <a:endCxn id="87" idx="2"/>
          </p:cNvCxnSpPr>
          <p:nvPr/>
        </p:nvCxnSpPr>
        <p:spPr>
          <a:xfrm flipV="1">
            <a:off x="9856600" y="3917091"/>
            <a:ext cx="814964" cy="81872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3FD028-2E30-40F0-BF57-2AAE587F4902}"/>
              </a:ext>
            </a:extLst>
          </p:cNvPr>
          <p:cNvCxnSpPr>
            <a:stCxn id="179" idx="3"/>
            <a:endCxn id="88" idx="2"/>
          </p:cNvCxnSpPr>
          <p:nvPr/>
        </p:nvCxnSpPr>
        <p:spPr>
          <a:xfrm flipV="1">
            <a:off x="9856600" y="4248420"/>
            <a:ext cx="807126" cy="48739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ACEE32-60F2-4DAE-9860-4586B7D7AA3C}"/>
              </a:ext>
            </a:extLst>
          </p:cNvPr>
          <p:cNvCxnSpPr>
            <a:stCxn id="179" idx="3"/>
            <a:endCxn id="89" idx="2"/>
          </p:cNvCxnSpPr>
          <p:nvPr/>
        </p:nvCxnSpPr>
        <p:spPr>
          <a:xfrm flipV="1">
            <a:off x="9856600" y="4592218"/>
            <a:ext cx="814964" cy="1436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E5FEAE-90B5-47FA-A054-6F542E19645C}"/>
              </a:ext>
            </a:extLst>
          </p:cNvPr>
          <p:cNvCxnSpPr>
            <a:stCxn id="179" idx="3"/>
            <a:endCxn id="90" idx="2"/>
          </p:cNvCxnSpPr>
          <p:nvPr/>
        </p:nvCxnSpPr>
        <p:spPr>
          <a:xfrm>
            <a:off x="9856600" y="4735818"/>
            <a:ext cx="805671" cy="18478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BCE699-FCBB-4243-A8E8-2DEC21EAE73C}"/>
              </a:ext>
            </a:extLst>
          </p:cNvPr>
          <p:cNvCxnSpPr>
            <a:stCxn id="179" idx="3"/>
            <a:endCxn id="91" idx="2"/>
          </p:cNvCxnSpPr>
          <p:nvPr/>
        </p:nvCxnSpPr>
        <p:spPr>
          <a:xfrm>
            <a:off x="9856600" y="4735818"/>
            <a:ext cx="805671" cy="52189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4A09C53-99BE-4B62-96FD-05848A4841FF}"/>
              </a:ext>
            </a:extLst>
          </p:cNvPr>
          <p:cNvCxnSpPr>
            <a:stCxn id="179" idx="3"/>
            <a:endCxn id="92" idx="2"/>
          </p:cNvCxnSpPr>
          <p:nvPr/>
        </p:nvCxnSpPr>
        <p:spPr>
          <a:xfrm>
            <a:off x="9856600" y="4735818"/>
            <a:ext cx="814964" cy="86669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05738A-6639-434A-BA13-67C0F2115F5A}"/>
              </a:ext>
            </a:extLst>
          </p:cNvPr>
          <p:cNvCxnSpPr>
            <a:stCxn id="179" idx="3"/>
            <a:endCxn id="93" idx="2"/>
          </p:cNvCxnSpPr>
          <p:nvPr/>
        </p:nvCxnSpPr>
        <p:spPr>
          <a:xfrm>
            <a:off x="9856600" y="4735818"/>
            <a:ext cx="805671" cy="121149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576F9E09-5484-474F-85AF-D1DA7B0BB873}"/>
              </a:ext>
            </a:extLst>
          </p:cNvPr>
          <p:cNvSpPr/>
          <p:nvPr/>
        </p:nvSpPr>
        <p:spPr>
          <a:xfrm>
            <a:off x="611874" y="2013167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u="sng" dirty="0">
                <a:solidFill>
                  <a:schemeClr val="tx1"/>
                </a:solidFill>
              </a:rPr>
              <a:t>id</a:t>
            </a:r>
            <a:endParaRPr lang="en-SG" sz="800" u="sng" dirty="0">
              <a:solidFill>
                <a:schemeClr val="tx1"/>
              </a:solidFill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FFAE2CC-CFEF-415A-B2BE-66BE7C873A5F}"/>
              </a:ext>
            </a:extLst>
          </p:cNvPr>
          <p:cNvSpPr/>
          <p:nvPr/>
        </p:nvSpPr>
        <p:spPr>
          <a:xfrm>
            <a:off x="596896" y="2234164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genre cluster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441A643E-6903-495A-A083-4BA6B6C12B69}"/>
              </a:ext>
            </a:extLst>
          </p:cNvPr>
          <p:cNvSpPr/>
          <p:nvPr/>
        </p:nvSpPr>
        <p:spPr>
          <a:xfrm>
            <a:off x="611873" y="2450451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action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D8E7F8FB-A67E-4D55-9335-2841D56B42D4}"/>
              </a:ext>
            </a:extLst>
          </p:cNvPr>
          <p:cNvSpPr/>
          <p:nvPr/>
        </p:nvSpPr>
        <p:spPr>
          <a:xfrm>
            <a:off x="618730" y="2659705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adventure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F4C7B7D-E91D-474B-A44D-8A6C13832FA0}"/>
              </a:ext>
            </a:extLst>
          </p:cNvPr>
          <p:cNvSpPr/>
          <p:nvPr/>
        </p:nvSpPr>
        <p:spPr>
          <a:xfrm>
            <a:off x="602578" y="2859277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animation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95011E97-E1DD-4CB3-9EEF-FF0CF5689BDD}"/>
              </a:ext>
            </a:extLst>
          </p:cNvPr>
          <p:cNvSpPr/>
          <p:nvPr/>
        </p:nvSpPr>
        <p:spPr>
          <a:xfrm>
            <a:off x="618730" y="3060003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comedy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41B7191B-9B56-47B8-ADC8-28CFD9B7D726}"/>
              </a:ext>
            </a:extLst>
          </p:cNvPr>
          <p:cNvSpPr/>
          <p:nvPr/>
        </p:nvSpPr>
        <p:spPr>
          <a:xfrm>
            <a:off x="611873" y="3262911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crime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580990E-DFAD-4EAC-9270-1D2B24FDB7D2}"/>
              </a:ext>
            </a:extLst>
          </p:cNvPr>
          <p:cNvSpPr/>
          <p:nvPr/>
        </p:nvSpPr>
        <p:spPr>
          <a:xfrm>
            <a:off x="621669" y="3474254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documentary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006EDA5-4A01-4557-BE7D-A5C4E9F2F0AE}"/>
              </a:ext>
            </a:extLst>
          </p:cNvPr>
          <p:cNvSpPr/>
          <p:nvPr/>
        </p:nvSpPr>
        <p:spPr>
          <a:xfrm>
            <a:off x="618730" y="3667014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drama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2EE486B5-4B00-4324-AAA3-2ED0ECAFF4C7}"/>
              </a:ext>
            </a:extLst>
          </p:cNvPr>
          <p:cNvSpPr/>
          <p:nvPr/>
        </p:nvSpPr>
        <p:spPr>
          <a:xfrm>
            <a:off x="627687" y="3865488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family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07702E2F-9666-4BD9-B2F5-2ABA2D395045}"/>
              </a:ext>
            </a:extLst>
          </p:cNvPr>
          <p:cNvSpPr/>
          <p:nvPr/>
        </p:nvSpPr>
        <p:spPr>
          <a:xfrm>
            <a:off x="627687" y="4276816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foreign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36CFC21-D578-4810-AE12-8A08720EAD93}"/>
              </a:ext>
            </a:extLst>
          </p:cNvPr>
          <p:cNvSpPr/>
          <p:nvPr/>
        </p:nvSpPr>
        <p:spPr>
          <a:xfrm>
            <a:off x="611874" y="4072014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fantasy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F6AE7F6-1BD3-4FAD-90F2-0DB9D3F0D0FF}"/>
              </a:ext>
            </a:extLst>
          </p:cNvPr>
          <p:cNvSpPr/>
          <p:nvPr/>
        </p:nvSpPr>
        <p:spPr>
          <a:xfrm>
            <a:off x="627687" y="4494359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history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D5182FF2-221E-40D1-B42C-909133594924}"/>
              </a:ext>
            </a:extLst>
          </p:cNvPr>
          <p:cNvSpPr/>
          <p:nvPr/>
        </p:nvSpPr>
        <p:spPr>
          <a:xfrm>
            <a:off x="596896" y="4706651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horror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754BF8C1-93DE-41A9-88DC-7607FC2009C8}"/>
              </a:ext>
            </a:extLst>
          </p:cNvPr>
          <p:cNvSpPr/>
          <p:nvPr/>
        </p:nvSpPr>
        <p:spPr>
          <a:xfrm>
            <a:off x="617726" y="4932451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music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A6916FED-E6D7-494E-8512-51A0523063E9}"/>
              </a:ext>
            </a:extLst>
          </p:cNvPr>
          <p:cNvSpPr/>
          <p:nvPr/>
        </p:nvSpPr>
        <p:spPr>
          <a:xfrm>
            <a:off x="629483" y="5149994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mystery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859CE21F-A34E-4E03-9A3E-8480848D02A7}"/>
              </a:ext>
            </a:extLst>
          </p:cNvPr>
          <p:cNvSpPr/>
          <p:nvPr/>
        </p:nvSpPr>
        <p:spPr>
          <a:xfrm>
            <a:off x="627687" y="5381064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romance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ABA0758-5B04-4295-A7EA-4CF66B7B2BC3}"/>
              </a:ext>
            </a:extLst>
          </p:cNvPr>
          <p:cNvSpPr/>
          <p:nvPr/>
        </p:nvSpPr>
        <p:spPr>
          <a:xfrm>
            <a:off x="627687" y="5601014"/>
            <a:ext cx="1105200" cy="1545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Science fiction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049A1E8-720A-424D-81DA-76EFD821A7AF}"/>
              </a:ext>
            </a:extLst>
          </p:cNvPr>
          <p:cNvSpPr/>
          <p:nvPr/>
        </p:nvSpPr>
        <p:spPr>
          <a:xfrm>
            <a:off x="617726" y="5816150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thriller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2FDD5D46-1BB2-4F35-BB97-D45669F2B41C}"/>
              </a:ext>
            </a:extLst>
          </p:cNvPr>
          <p:cNvSpPr/>
          <p:nvPr/>
        </p:nvSpPr>
        <p:spPr>
          <a:xfrm>
            <a:off x="617726" y="6041950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tv movie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1A6013E1-F57F-428E-98F0-984B771E9BF2}"/>
              </a:ext>
            </a:extLst>
          </p:cNvPr>
          <p:cNvSpPr/>
          <p:nvPr/>
        </p:nvSpPr>
        <p:spPr>
          <a:xfrm>
            <a:off x="627687" y="6256051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war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9B74240C-68EA-4633-9C98-CA285999EEB6}"/>
              </a:ext>
            </a:extLst>
          </p:cNvPr>
          <p:cNvSpPr/>
          <p:nvPr/>
        </p:nvSpPr>
        <p:spPr>
          <a:xfrm>
            <a:off x="603177" y="6462688"/>
            <a:ext cx="1105200" cy="15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western</a:t>
            </a:r>
            <a:endParaRPr lang="en-SG" sz="800" dirty="0">
              <a:solidFill>
                <a:schemeClr val="tx1"/>
              </a:solidFill>
            </a:endParaRPr>
          </a:p>
        </p:txBody>
      </p:sp>
      <p:sp>
        <p:nvSpPr>
          <p:cNvPr id="126" name="Flowchart: Process 125">
            <a:extLst>
              <a:ext uri="{FF2B5EF4-FFF2-40B4-BE49-F238E27FC236}">
                <a16:creationId xmlns:a16="http://schemas.microsoft.com/office/drawing/2014/main" id="{26A5044B-572B-4499-9FC2-4D5B50D4DFEA}"/>
              </a:ext>
            </a:extLst>
          </p:cNvPr>
          <p:cNvSpPr/>
          <p:nvPr/>
        </p:nvSpPr>
        <p:spPr>
          <a:xfrm>
            <a:off x="2370009" y="4131158"/>
            <a:ext cx="922952" cy="341233"/>
          </a:xfrm>
          <a:prstGeom prst="flowChartProcess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GENRE</a:t>
            </a:r>
            <a:endParaRPr lang="en-SG" sz="1400" b="1" dirty="0">
              <a:solidFill>
                <a:schemeClr val="tx1"/>
              </a:solidFill>
            </a:endParaRPr>
          </a:p>
        </p:txBody>
      </p:sp>
      <p:sp>
        <p:nvSpPr>
          <p:cNvPr id="127" name="Flowchart: Decision 126">
            <a:extLst>
              <a:ext uri="{FF2B5EF4-FFF2-40B4-BE49-F238E27FC236}">
                <a16:creationId xmlns:a16="http://schemas.microsoft.com/office/drawing/2014/main" id="{F337664B-9327-407A-ADE0-9A68ED51053F}"/>
              </a:ext>
            </a:extLst>
          </p:cNvPr>
          <p:cNvSpPr/>
          <p:nvPr/>
        </p:nvSpPr>
        <p:spPr>
          <a:xfrm>
            <a:off x="3537479" y="4097376"/>
            <a:ext cx="880523" cy="400764"/>
          </a:xfrm>
          <a:prstGeom prst="flowChartDecision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falls under</a:t>
            </a:r>
            <a:endParaRPr lang="en-SG" sz="800" dirty="0">
              <a:solidFill>
                <a:schemeClr val="tx1"/>
              </a:solidFill>
            </a:endParaRP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E0D2F19-BAC4-4887-9966-830EA311A924}"/>
              </a:ext>
            </a:extLst>
          </p:cNvPr>
          <p:cNvCxnSpPr>
            <a:cxnSpLocks/>
            <a:stCxn id="127" idx="1"/>
            <a:endCxn id="126" idx="3"/>
          </p:cNvCxnSpPr>
          <p:nvPr/>
        </p:nvCxnSpPr>
        <p:spPr>
          <a:xfrm flipH="1">
            <a:off x="3292961" y="4297758"/>
            <a:ext cx="244518" cy="401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DDA811AF-A23C-4684-AD56-A42F62749A0E}"/>
              </a:ext>
            </a:extLst>
          </p:cNvPr>
          <p:cNvCxnSpPr>
            <a:stCxn id="103" idx="6"/>
            <a:endCxn id="126" idx="1"/>
          </p:cNvCxnSpPr>
          <p:nvPr/>
        </p:nvCxnSpPr>
        <p:spPr>
          <a:xfrm>
            <a:off x="1717074" y="2090567"/>
            <a:ext cx="652935" cy="221120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0D6E4B1-46C4-448E-BCC7-D7312318D13C}"/>
              </a:ext>
            </a:extLst>
          </p:cNvPr>
          <p:cNvCxnSpPr>
            <a:stCxn id="104" idx="6"/>
            <a:endCxn id="126" idx="1"/>
          </p:cNvCxnSpPr>
          <p:nvPr/>
        </p:nvCxnSpPr>
        <p:spPr>
          <a:xfrm>
            <a:off x="1702096" y="2311564"/>
            <a:ext cx="667913" cy="199021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21693F8-EDDB-4BEA-A4FA-88EEC50C8B0C}"/>
              </a:ext>
            </a:extLst>
          </p:cNvPr>
          <p:cNvCxnSpPr>
            <a:stCxn id="105" idx="6"/>
            <a:endCxn id="126" idx="1"/>
          </p:cNvCxnSpPr>
          <p:nvPr/>
        </p:nvCxnSpPr>
        <p:spPr>
          <a:xfrm>
            <a:off x="1717073" y="2527851"/>
            <a:ext cx="652936" cy="177392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4E91650-0FDD-4972-B5AB-94867CA06EBC}"/>
              </a:ext>
            </a:extLst>
          </p:cNvPr>
          <p:cNvCxnSpPr>
            <a:stCxn id="106" idx="6"/>
            <a:endCxn id="126" idx="1"/>
          </p:cNvCxnSpPr>
          <p:nvPr/>
        </p:nvCxnSpPr>
        <p:spPr>
          <a:xfrm>
            <a:off x="1723930" y="2737105"/>
            <a:ext cx="646079" cy="156467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B2DA925-C507-42B5-B4C8-76545C3292FA}"/>
              </a:ext>
            </a:extLst>
          </p:cNvPr>
          <p:cNvCxnSpPr>
            <a:stCxn id="107" idx="6"/>
            <a:endCxn id="126" idx="1"/>
          </p:cNvCxnSpPr>
          <p:nvPr/>
        </p:nvCxnSpPr>
        <p:spPr>
          <a:xfrm>
            <a:off x="1707778" y="2936677"/>
            <a:ext cx="662231" cy="136509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B929BD4A-6EB9-4624-89C3-FF60A2783B7C}"/>
              </a:ext>
            </a:extLst>
          </p:cNvPr>
          <p:cNvCxnSpPr>
            <a:stCxn id="108" idx="6"/>
            <a:endCxn id="126" idx="1"/>
          </p:cNvCxnSpPr>
          <p:nvPr/>
        </p:nvCxnSpPr>
        <p:spPr>
          <a:xfrm>
            <a:off x="1723930" y="3137403"/>
            <a:ext cx="646079" cy="116437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88DE9C5-AF26-4AF6-8E94-62E56144CD55}"/>
              </a:ext>
            </a:extLst>
          </p:cNvPr>
          <p:cNvCxnSpPr>
            <a:stCxn id="109" idx="6"/>
            <a:endCxn id="126" idx="1"/>
          </p:cNvCxnSpPr>
          <p:nvPr/>
        </p:nvCxnSpPr>
        <p:spPr>
          <a:xfrm>
            <a:off x="1717073" y="3340311"/>
            <a:ext cx="652936" cy="96146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F97A268-109C-4961-8C10-8076C60071E9}"/>
              </a:ext>
            </a:extLst>
          </p:cNvPr>
          <p:cNvCxnSpPr>
            <a:stCxn id="110" idx="6"/>
            <a:endCxn id="126" idx="1"/>
          </p:cNvCxnSpPr>
          <p:nvPr/>
        </p:nvCxnSpPr>
        <p:spPr>
          <a:xfrm>
            <a:off x="1726869" y="3551654"/>
            <a:ext cx="643140" cy="75012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CBEB69B9-68D7-44B3-A02F-D3B7C2B5B071}"/>
              </a:ext>
            </a:extLst>
          </p:cNvPr>
          <p:cNvCxnSpPr>
            <a:stCxn id="111" idx="6"/>
            <a:endCxn id="126" idx="1"/>
          </p:cNvCxnSpPr>
          <p:nvPr/>
        </p:nvCxnSpPr>
        <p:spPr>
          <a:xfrm>
            <a:off x="1723930" y="3744414"/>
            <a:ext cx="646079" cy="55736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95324156-9A30-4695-B7EF-836C4C57933C}"/>
              </a:ext>
            </a:extLst>
          </p:cNvPr>
          <p:cNvCxnSpPr>
            <a:stCxn id="112" idx="6"/>
            <a:endCxn id="126" idx="1"/>
          </p:cNvCxnSpPr>
          <p:nvPr/>
        </p:nvCxnSpPr>
        <p:spPr>
          <a:xfrm>
            <a:off x="1732887" y="3942888"/>
            <a:ext cx="637122" cy="35888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9C87CF0-ECFA-416B-802E-FED490C5D6EA}"/>
              </a:ext>
            </a:extLst>
          </p:cNvPr>
          <p:cNvCxnSpPr>
            <a:stCxn id="114" idx="6"/>
            <a:endCxn id="126" idx="1"/>
          </p:cNvCxnSpPr>
          <p:nvPr/>
        </p:nvCxnSpPr>
        <p:spPr>
          <a:xfrm>
            <a:off x="1717074" y="4149414"/>
            <a:ext cx="652935" cy="15236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D8E8C663-7E16-49A1-9079-028F96EB370C}"/>
              </a:ext>
            </a:extLst>
          </p:cNvPr>
          <p:cNvCxnSpPr>
            <a:stCxn id="113" idx="6"/>
            <a:endCxn id="126" idx="1"/>
          </p:cNvCxnSpPr>
          <p:nvPr/>
        </p:nvCxnSpPr>
        <p:spPr>
          <a:xfrm flipV="1">
            <a:off x="1732887" y="4301775"/>
            <a:ext cx="637122" cy="5244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24E4961B-41E5-4716-BFAA-A8948C9B3942}"/>
              </a:ext>
            </a:extLst>
          </p:cNvPr>
          <p:cNvCxnSpPr>
            <a:cxnSpLocks/>
            <a:stCxn id="115" idx="6"/>
            <a:endCxn id="126" idx="1"/>
          </p:cNvCxnSpPr>
          <p:nvPr/>
        </p:nvCxnSpPr>
        <p:spPr>
          <a:xfrm flipV="1">
            <a:off x="1732887" y="4301775"/>
            <a:ext cx="637122" cy="26998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CF61522A-235B-4DC5-A3A0-DBFE5AFC8EB0}"/>
              </a:ext>
            </a:extLst>
          </p:cNvPr>
          <p:cNvCxnSpPr>
            <a:stCxn id="116" idx="6"/>
            <a:endCxn id="126" idx="1"/>
          </p:cNvCxnSpPr>
          <p:nvPr/>
        </p:nvCxnSpPr>
        <p:spPr>
          <a:xfrm flipV="1">
            <a:off x="1702096" y="4301775"/>
            <a:ext cx="667913" cy="48227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DBB1F93-217D-43EF-B957-AC5736BD54A6}"/>
              </a:ext>
            </a:extLst>
          </p:cNvPr>
          <p:cNvCxnSpPr>
            <a:stCxn id="117" idx="6"/>
            <a:endCxn id="126" idx="1"/>
          </p:cNvCxnSpPr>
          <p:nvPr/>
        </p:nvCxnSpPr>
        <p:spPr>
          <a:xfrm flipV="1">
            <a:off x="1722926" y="4301775"/>
            <a:ext cx="647083" cy="70807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F4BCEEB-AF67-4A3E-B2FD-255D1D1944E4}"/>
              </a:ext>
            </a:extLst>
          </p:cNvPr>
          <p:cNvCxnSpPr>
            <a:stCxn id="118" idx="6"/>
            <a:endCxn id="126" idx="1"/>
          </p:cNvCxnSpPr>
          <p:nvPr/>
        </p:nvCxnSpPr>
        <p:spPr>
          <a:xfrm flipV="1">
            <a:off x="1734683" y="4301775"/>
            <a:ext cx="635326" cy="92561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558F81F3-36AD-4292-85EB-42131C6B4EA2}"/>
              </a:ext>
            </a:extLst>
          </p:cNvPr>
          <p:cNvCxnSpPr>
            <a:stCxn id="119" idx="6"/>
            <a:endCxn id="126" idx="1"/>
          </p:cNvCxnSpPr>
          <p:nvPr/>
        </p:nvCxnSpPr>
        <p:spPr>
          <a:xfrm flipV="1">
            <a:off x="1732887" y="4301775"/>
            <a:ext cx="637122" cy="115668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97EF5919-8675-410B-96FC-9C6BEB0B2A2F}"/>
              </a:ext>
            </a:extLst>
          </p:cNvPr>
          <p:cNvCxnSpPr>
            <a:stCxn id="121" idx="6"/>
            <a:endCxn id="126" idx="1"/>
          </p:cNvCxnSpPr>
          <p:nvPr/>
        </p:nvCxnSpPr>
        <p:spPr>
          <a:xfrm flipV="1">
            <a:off x="1732887" y="4301775"/>
            <a:ext cx="637122" cy="137652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17316F04-6859-4588-872A-6627680DA3F9}"/>
              </a:ext>
            </a:extLst>
          </p:cNvPr>
          <p:cNvCxnSpPr>
            <a:stCxn id="122" idx="6"/>
            <a:endCxn id="126" idx="1"/>
          </p:cNvCxnSpPr>
          <p:nvPr/>
        </p:nvCxnSpPr>
        <p:spPr>
          <a:xfrm flipV="1">
            <a:off x="1722926" y="4301775"/>
            <a:ext cx="647083" cy="159177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21C4AA3E-4349-4F98-952C-B60E008E3F52}"/>
              </a:ext>
            </a:extLst>
          </p:cNvPr>
          <p:cNvCxnSpPr>
            <a:stCxn id="123" idx="6"/>
            <a:endCxn id="126" idx="1"/>
          </p:cNvCxnSpPr>
          <p:nvPr/>
        </p:nvCxnSpPr>
        <p:spPr>
          <a:xfrm flipV="1">
            <a:off x="1722926" y="4301775"/>
            <a:ext cx="647083" cy="181757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5516AF91-E544-49A5-8114-9A1224973CCC}"/>
              </a:ext>
            </a:extLst>
          </p:cNvPr>
          <p:cNvCxnSpPr>
            <a:stCxn id="124" idx="6"/>
            <a:endCxn id="126" idx="1"/>
          </p:cNvCxnSpPr>
          <p:nvPr/>
        </p:nvCxnSpPr>
        <p:spPr>
          <a:xfrm flipV="1">
            <a:off x="1732887" y="4301775"/>
            <a:ext cx="637122" cy="203167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3DC82C25-87E7-4788-B7A4-023FE0C8C4DA}"/>
              </a:ext>
            </a:extLst>
          </p:cNvPr>
          <p:cNvCxnSpPr>
            <a:stCxn id="125" idx="6"/>
            <a:endCxn id="126" idx="1"/>
          </p:cNvCxnSpPr>
          <p:nvPr/>
        </p:nvCxnSpPr>
        <p:spPr>
          <a:xfrm flipV="1">
            <a:off x="1708377" y="4301775"/>
            <a:ext cx="661632" cy="223831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006CBB87-CD0F-4FED-B3BB-54B44FEE9BAB}"/>
              </a:ext>
            </a:extLst>
          </p:cNvPr>
          <p:cNvSpPr txBox="1"/>
          <p:nvPr/>
        </p:nvSpPr>
        <p:spPr>
          <a:xfrm>
            <a:off x="3291087" y="4126046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</a:t>
            </a:r>
            <a:endParaRPr lang="en-SG" sz="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FC1B7D-C817-438E-8112-781DC58B78E3}"/>
              </a:ext>
            </a:extLst>
          </p:cNvPr>
          <p:cNvCxnSpPr>
            <a:stCxn id="127" idx="3"/>
            <a:endCxn id="180" idx="1"/>
          </p:cNvCxnSpPr>
          <p:nvPr/>
        </p:nvCxnSpPr>
        <p:spPr>
          <a:xfrm flipV="1">
            <a:off x="4418002" y="4283600"/>
            <a:ext cx="465826" cy="1415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311126-D67F-474B-BBC3-52DC5E95A665}"/>
              </a:ext>
            </a:extLst>
          </p:cNvPr>
          <p:cNvSpPr txBox="1"/>
          <p:nvPr/>
        </p:nvSpPr>
        <p:spPr>
          <a:xfrm>
            <a:off x="4365439" y="4131995"/>
            <a:ext cx="439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</a:t>
            </a:r>
            <a:endParaRPr lang="en-SG" sz="800" dirty="0"/>
          </a:p>
        </p:txBody>
      </p:sp>
    </p:spTree>
    <p:extLst>
      <p:ext uri="{BB962C8B-B14F-4D97-AF65-F5344CB8AC3E}">
        <p14:creationId xmlns:p14="http://schemas.microsoft.com/office/powerpoint/2010/main" val="183675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51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1729</Words>
  <Application>Microsoft Office PowerPoint</Application>
  <PresentationFormat>Widescreen</PresentationFormat>
  <Paragraphs>586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Abadi</vt:lpstr>
      <vt:lpstr>Aharoni</vt:lpstr>
      <vt:lpstr>Arial</vt:lpstr>
      <vt:lpstr>Arial Narrow</vt:lpstr>
      <vt:lpstr>Calibri</vt:lpstr>
      <vt:lpstr>Calibri Light</vt:lpstr>
      <vt:lpstr>Star Jedi Hollow</vt:lpstr>
      <vt:lpstr>Wingdings</vt:lpstr>
      <vt:lpstr>Office Theme</vt:lpstr>
      <vt:lpstr>PowerPoint Presentation</vt:lpstr>
      <vt:lpstr>PowerPoint Presentation</vt:lpstr>
      <vt:lpstr>PowerPoint Presentation</vt:lpstr>
      <vt:lpstr>AGENDA  </vt:lpstr>
      <vt:lpstr>INTRODUCTION  </vt:lpstr>
      <vt:lpstr>INTRODUCTION  </vt:lpstr>
      <vt:lpstr>ER DIAGRAM  </vt:lpstr>
      <vt:lpstr>ER DIAGRAM  </vt:lpstr>
      <vt:lpstr>ER DIAGRAM  </vt:lpstr>
      <vt:lpstr>ER DIAGRAM  </vt:lpstr>
      <vt:lpstr>SQL  </vt:lpstr>
      <vt:lpstr>SQL  </vt:lpstr>
      <vt:lpstr>SQL  </vt:lpstr>
      <vt:lpstr>SQL  </vt:lpstr>
      <vt:lpstr>SQL  </vt:lpstr>
      <vt:lpstr>SQL  </vt:lpstr>
      <vt:lpstr>SQL  </vt:lpstr>
      <vt:lpstr>SQL  </vt:lpstr>
      <vt:lpstr>SQL  </vt:lpstr>
      <vt:lpstr>SQL  </vt:lpstr>
      <vt:lpstr>DASHBOARD TAKEAWAYS  </vt:lpstr>
      <vt:lpstr>DASHBOARD TAKEAWAYS  </vt:lpstr>
      <vt:lpstr>DASHBOARD TAKEAWAYS  </vt:lpstr>
      <vt:lpstr>DASHBOARD TAKEAWAYS  </vt:lpstr>
      <vt:lpstr>DASHBOARD TAKEAWAYS  </vt:lpstr>
      <vt:lpstr>DASHBOARD TAKEAWAYS  </vt:lpstr>
      <vt:lpstr>DASHBOARD TAKEAWAYS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Guan Feng Chua (student)</dc:creator>
  <cp:lastModifiedBy>Guan Feng Chua (student)</cp:lastModifiedBy>
  <cp:revision>189</cp:revision>
  <dcterms:created xsi:type="dcterms:W3CDTF">2020-11-06T10:55:19Z</dcterms:created>
  <dcterms:modified xsi:type="dcterms:W3CDTF">2020-11-09T05:30:44Z</dcterms:modified>
</cp:coreProperties>
</file>